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40" r:id="rId2"/>
    <p:sldMasterId id="2147483728" r:id="rId3"/>
    <p:sldMasterId id="2147483684" r:id="rId4"/>
    <p:sldMasterId id="2147483660" r:id="rId5"/>
  </p:sldMasterIdLst>
  <p:notesMasterIdLst>
    <p:notesMasterId r:id="rId19"/>
  </p:notesMasterIdLst>
  <p:handoutMasterIdLst>
    <p:handoutMasterId r:id="rId20"/>
  </p:handoutMasterIdLst>
  <p:sldIdLst>
    <p:sldId id="295" r:id="rId6"/>
    <p:sldId id="296" r:id="rId7"/>
    <p:sldId id="258" r:id="rId8"/>
    <p:sldId id="259" r:id="rId9"/>
    <p:sldId id="263" r:id="rId10"/>
    <p:sldId id="260" r:id="rId11"/>
    <p:sldId id="264" r:id="rId12"/>
    <p:sldId id="290" r:id="rId13"/>
    <p:sldId id="257" r:id="rId14"/>
    <p:sldId id="292" r:id="rId15"/>
    <p:sldId id="293" r:id="rId16"/>
    <p:sldId id="294" r:id="rId17"/>
    <p:sldId id="272" r:id="rId18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002060"/>
    <a:srgbClr val="EBFFFF"/>
    <a:srgbClr val="07C5A5"/>
    <a:srgbClr val="CCFFFF"/>
    <a:srgbClr val="FDFDFD"/>
    <a:srgbClr val="FD4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88317" autoAdjust="0"/>
  </p:normalViewPr>
  <p:slideViewPr>
    <p:cSldViewPr snapToGrid="0">
      <p:cViewPr varScale="1">
        <p:scale>
          <a:sx n="73" d="100"/>
          <a:sy n="73" d="100"/>
        </p:scale>
        <p:origin x="12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C12A38-89A2-46C8-8074-C6F9D364F1C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DO"/>
        </a:p>
      </dgm:t>
    </dgm:pt>
    <dgm:pt modelId="{A0A17BC0-713C-4F06-A7CF-C69F8B04F9C4}">
      <dgm:prSet phldrT="[Text]"/>
      <dgm:spPr/>
      <dgm:t>
        <a:bodyPr/>
        <a:lstStyle/>
        <a:p>
          <a:r>
            <a:rPr lang="es-DO" noProof="0" dirty="0"/>
            <a:t>Informaciones Generales del Proyecto</a:t>
          </a:r>
        </a:p>
      </dgm:t>
    </dgm:pt>
    <dgm:pt modelId="{A465BDDB-1E2B-4383-AB3B-D7B06A7207D2}" type="parTrans" cxnId="{EA31CCEA-BB42-4CBC-9F5D-3AA3653142BE}">
      <dgm:prSet/>
      <dgm:spPr/>
      <dgm:t>
        <a:bodyPr/>
        <a:lstStyle/>
        <a:p>
          <a:endParaRPr lang="es-DO"/>
        </a:p>
      </dgm:t>
    </dgm:pt>
    <dgm:pt modelId="{EB0A53F6-C69F-407C-8B93-6000F3AF52FF}" type="sibTrans" cxnId="{EA31CCEA-BB42-4CBC-9F5D-3AA3653142BE}">
      <dgm:prSet/>
      <dgm:spPr/>
      <dgm:t>
        <a:bodyPr/>
        <a:lstStyle/>
        <a:p>
          <a:endParaRPr lang="es-DO"/>
        </a:p>
      </dgm:t>
    </dgm:pt>
    <dgm:pt modelId="{3202061E-54A9-48C0-90B9-E34804D60D89}">
      <dgm:prSet phldrT="[Text]"/>
      <dgm:spPr/>
      <dgm:t>
        <a:bodyPr/>
        <a:lstStyle/>
        <a:p>
          <a:r>
            <a:rPr lang="es-DO" noProof="0" dirty="0"/>
            <a:t>Preguntas y comentarios</a:t>
          </a:r>
        </a:p>
      </dgm:t>
    </dgm:pt>
    <dgm:pt modelId="{88BD5D2E-F9FA-4CA4-9872-2CB41AB8E8D5}" type="parTrans" cxnId="{9B9F52EA-FC1A-428D-9FBC-ECFBB946D41E}">
      <dgm:prSet/>
      <dgm:spPr/>
      <dgm:t>
        <a:bodyPr/>
        <a:lstStyle/>
        <a:p>
          <a:endParaRPr lang="es-DO"/>
        </a:p>
      </dgm:t>
    </dgm:pt>
    <dgm:pt modelId="{4E5DF79E-8671-4FBC-808F-32B188AF9080}" type="sibTrans" cxnId="{9B9F52EA-FC1A-428D-9FBC-ECFBB946D41E}">
      <dgm:prSet/>
      <dgm:spPr/>
      <dgm:t>
        <a:bodyPr/>
        <a:lstStyle/>
        <a:p>
          <a:endParaRPr lang="es-DO"/>
        </a:p>
      </dgm:t>
    </dgm:pt>
    <dgm:pt modelId="{51674341-76E9-4BE4-A79A-EE98710D7AA4}">
      <dgm:prSet phldrT="[Text]"/>
      <dgm:spPr/>
      <dgm:t>
        <a:bodyPr/>
        <a:lstStyle/>
        <a:p>
          <a:r>
            <a:rPr lang="es-DO" noProof="0" dirty="0"/>
            <a:t>Resumen de ejecución y resultados</a:t>
          </a:r>
        </a:p>
      </dgm:t>
    </dgm:pt>
    <dgm:pt modelId="{0F6BB406-F5D0-4FFF-915D-B07F5814A6A1}" type="parTrans" cxnId="{B7245B79-FC18-4302-83F9-AC9A9DD9B5B5}">
      <dgm:prSet/>
      <dgm:spPr/>
      <dgm:t>
        <a:bodyPr/>
        <a:lstStyle/>
        <a:p>
          <a:endParaRPr lang="es-DO"/>
        </a:p>
      </dgm:t>
    </dgm:pt>
    <dgm:pt modelId="{0D87D66B-EDE6-4833-B2FB-EB5A111E6959}" type="sibTrans" cxnId="{B7245B79-FC18-4302-83F9-AC9A9DD9B5B5}">
      <dgm:prSet/>
      <dgm:spPr/>
      <dgm:t>
        <a:bodyPr/>
        <a:lstStyle/>
        <a:p>
          <a:endParaRPr lang="es-DO"/>
        </a:p>
      </dgm:t>
    </dgm:pt>
    <dgm:pt modelId="{687840FA-B396-40FD-92E3-671179FB555B}" type="pres">
      <dgm:prSet presAssocID="{EAC12A38-89A2-46C8-8074-C6F9D364F1C6}" presName="Name0" presStyleCnt="0">
        <dgm:presLayoutVars>
          <dgm:chMax val="7"/>
          <dgm:chPref val="7"/>
          <dgm:dir/>
        </dgm:presLayoutVars>
      </dgm:prSet>
      <dgm:spPr/>
    </dgm:pt>
    <dgm:pt modelId="{5179D9F8-73FC-4317-9F66-B3AF2ECF0A80}" type="pres">
      <dgm:prSet presAssocID="{EAC12A38-89A2-46C8-8074-C6F9D364F1C6}" presName="Name1" presStyleCnt="0"/>
      <dgm:spPr/>
    </dgm:pt>
    <dgm:pt modelId="{45D98DEC-266A-407D-BB70-C6261B947791}" type="pres">
      <dgm:prSet presAssocID="{EAC12A38-89A2-46C8-8074-C6F9D364F1C6}" presName="cycle" presStyleCnt="0"/>
      <dgm:spPr/>
    </dgm:pt>
    <dgm:pt modelId="{1C3FC098-9EE8-4981-A460-E48C77019D0C}" type="pres">
      <dgm:prSet presAssocID="{EAC12A38-89A2-46C8-8074-C6F9D364F1C6}" presName="srcNode" presStyleLbl="node1" presStyleIdx="0" presStyleCnt="3"/>
      <dgm:spPr/>
    </dgm:pt>
    <dgm:pt modelId="{D592C72F-A521-4827-B7D5-BB8D59BA54A1}" type="pres">
      <dgm:prSet presAssocID="{EAC12A38-89A2-46C8-8074-C6F9D364F1C6}" presName="conn" presStyleLbl="parChTrans1D2" presStyleIdx="0" presStyleCnt="1"/>
      <dgm:spPr/>
    </dgm:pt>
    <dgm:pt modelId="{0A7C3538-D349-4E22-9208-DAE3EA1AFCA3}" type="pres">
      <dgm:prSet presAssocID="{EAC12A38-89A2-46C8-8074-C6F9D364F1C6}" presName="extraNode" presStyleLbl="node1" presStyleIdx="0" presStyleCnt="3"/>
      <dgm:spPr/>
    </dgm:pt>
    <dgm:pt modelId="{D22FD8BF-CA7D-4321-B303-F3EBF1A29328}" type="pres">
      <dgm:prSet presAssocID="{EAC12A38-89A2-46C8-8074-C6F9D364F1C6}" presName="dstNode" presStyleLbl="node1" presStyleIdx="0" presStyleCnt="3"/>
      <dgm:spPr/>
    </dgm:pt>
    <dgm:pt modelId="{F5B14681-8E4B-471D-AB44-DAADA9DC9ADE}" type="pres">
      <dgm:prSet presAssocID="{A0A17BC0-713C-4F06-A7CF-C69F8B04F9C4}" presName="text_1" presStyleLbl="node1" presStyleIdx="0" presStyleCnt="3">
        <dgm:presLayoutVars>
          <dgm:bulletEnabled val="1"/>
        </dgm:presLayoutVars>
      </dgm:prSet>
      <dgm:spPr/>
    </dgm:pt>
    <dgm:pt modelId="{861C7B8A-E78F-4D61-BC8A-E42A7253D70D}" type="pres">
      <dgm:prSet presAssocID="{A0A17BC0-713C-4F06-A7CF-C69F8B04F9C4}" presName="accent_1" presStyleCnt="0"/>
      <dgm:spPr/>
    </dgm:pt>
    <dgm:pt modelId="{A9864C2D-EDEB-49B8-9E1C-CFCD0DC9DB2C}" type="pres">
      <dgm:prSet presAssocID="{A0A17BC0-713C-4F06-A7CF-C69F8B04F9C4}" presName="accentRepeatNode" presStyleLbl="solidFgAcc1" presStyleIdx="0" presStyleCnt="3"/>
      <dgm:spPr/>
    </dgm:pt>
    <dgm:pt modelId="{CD2056A9-B7D0-49EB-92E0-8810C0EEC681}" type="pres">
      <dgm:prSet presAssocID="{51674341-76E9-4BE4-A79A-EE98710D7AA4}" presName="text_2" presStyleLbl="node1" presStyleIdx="1" presStyleCnt="3">
        <dgm:presLayoutVars>
          <dgm:bulletEnabled val="1"/>
        </dgm:presLayoutVars>
      </dgm:prSet>
      <dgm:spPr/>
    </dgm:pt>
    <dgm:pt modelId="{2910FD3A-4E9F-4F3E-9B88-B6F3E1ED92CC}" type="pres">
      <dgm:prSet presAssocID="{51674341-76E9-4BE4-A79A-EE98710D7AA4}" presName="accent_2" presStyleCnt="0"/>
      <dgm:spPr/>
    </dgm:pt>
    <dgm:pt modelId="{3E893A22-56AB-4A63-8B4C-F1A2AB890507}" type="pres">
      <dgm:prSet presAssocID="{51674341-76E9-4BE4-A79A-EE98710D7AA4}" presName="accentRepeatNode" presStyleLbl="solidFgAcc1" presStyleIdx="1" presStyleCnt="3"/>
      <dgm:spPr/>
    </dgm:pt>
    <dgm:pt modelId="{E27086D7-9FF2-4088-AD25-CF9A9BC147A0}" type="pres">
      <dgm:prSet presAssocID="{3202061E-54A9-48C0-90B9-E34804D60D89}" presName="text_3" presStyleLbl="node1" presStyleIdx="2" presStyleCnt="3">
        <dgm:presLayoutVars>
          <dgm:bulletEnabled val="1"/>
        </dgm:presLayoutVars>
      </dgm:prSet>
      <dgm:spPr/>
    </dgm:pt>
    <dgm:pt modelId="{8C287433-B148-4C01-8EAF-98ABA8BB3582}" type="pres">
      <dgm:prSet presAssocID="{3202061E-54A9-48C0-90B9-E34804D60D89}" presName="accent_3" presStyleCnt="0"/>
      <dgm:spPr/>
    </dgm:pt>
    <dgm:pt modelId="{3209BC7C-C43A-4BBE-8D33-9DB8A48AE9AF}" type="pres">
      <dgm:prSet presAssocID="{3202061E-54A9-48C0-90B9-E34804D60D89}" presName="accentRepeatNode" presStyleLbl="solidFgAcc1" presStyleIdx="2" presStyleCnt="3"/>
      <dgm:spPr/>
    </dgm:pt>
  </dgm:ptLst>
  <dgm:cxnLst>
    <dgm:cxn modelId="{9561D460-642F-4851-BD31-61474F1CAA64}" type="presOf" srcId="{51674341-76E9-4BE4-A79A-EE98710D7AA4}" destId="{CD2056A9-B7D0-49EB-92E0-8810C0EEC681}" srcOrd="0" destOrd="0" presId="urn:microsoft.com/office/officeart/2008/layout/VerticalCurvedList"/>
    <dgm:cxn modelId="{01ED6278-26F8-422C-BB23-CFBFDA2ABDB2}" type="presOf" srcId="{EB0A53F6-C69F-407C-8B93-6000F3AF52FF}" destId="{D592C72F-A521-4827-B7D5-BB8D59BA54A1}" srcOrd="0" destOrd="0" presId="urn:microsoft.com/office/officeart/2008/layout/VerticalCurvedList"/>
    <dgm:cxn modelId="{B7245B79-FC18-4302-83F9-AC9A9DD9B5B5}" srcId="{EAC12A38-89A2-46C8-8074-C6F9D364F1C6}" destId="{51674341-76E9-4BE4-A79A-EE98710D7AA4}" srcOrd="1" destOrd="0" parTransId="{0F6BB406-F5D0-4FFF-915D-B07F5814A6A1}" sibTransId="{0D87D66B-EDE6-4833-B2FB-EB5A111E6959}"/>
    <dgm:cxn modelId="{D464EA80-15AA-4FAC-9A9B-2732FDCDB6B1}" type="presOf" srcId="{3202061E-54A9-48C0-90B9-E34804D60D89}" destId="{E27086D7-9FF2-4088-AD25-CF9A9BC147A0}" srcOrd="0" destOrd="0" presId="urn:microsoft.com/office/officeart/2008/layout/VerticalCurvedList"/>
    <dgm:cxn modelId="{14E701E8-0755-4498-B4B2-FFF04C2F2A09}" type="presOf" srcId="{EAC12A38-89A2-46C8-8074-C6F9D364F1C6}" destId="{687840FA-B396-40FD-92E3-671179FB555B}" srcOrd="0" destOrd="0" presId="urn:microsoft.com/office/officeart/2008/layout/VerticalCurvedList"/>
    <dgm:cxn modelId="{9B9F52EA-FC1A-428D-9FBC-ECFBB946D41E}" srcId="{EAC12A38-89A2-46C8-8074-C6F9D364F1C6}" destId="{3202061E-54A9-48C0-90B9-E34804D60D89}" srcOrd="2" destOrd="0" parTransId="{88BD5D2E-F9FA-4CA4-9872-2CB41AB8E8D5}" sibTransId="{4E5DF79E-8671-4FBC-808F-32B188AF9080}"/>
    <dgm:cxn modelId="{EA31CCEA-BB42-4CBC-9F5D-3AA3653142BE}" srcId="{EAC12A38-89A2-46C8-8074-C6F9D364F1C6}" destId="{A0A17BC0-713C-4F06-A7CF-C69F8B04F9C4}" srcOrd="0" destOrd="0" parTransId="{A465BDDB-1E2B-4383-AB3B-D7B06A7207D2}" sibTransId="{EB0A53F6-C69F-407C-8B93-6000F3AF52FF}"/>
    <dgm:cxn modelId="{BCFF11ED-5628-45A4-B01A-12078B168CB7}" type="presOf" srcId="{A0A17BC0-713C-4F06-A7CF-C69F8B04F9C4}" destId="{F5B14681-8E4B-471D-AB44-DAADA9DC9ADE}" srcOrd="0" destOrd="0" presId="urn:microsoft.com/office/officeart/2008/layout/VerticalCurvedList"/>
    <dgm:cxn modelId="{4AF66959-DB23-4DEC-83F9-E8838634C898}" type="presParOf" srcId="{687840FA-B396-40FD-92E3-671179FB555B}" destId="{5179D9F8-73FC-4317-9F66-B3AF2ECF0A80}" srcOrd="0" destOrd="0" presId="urn:microsoft.com/office/officeart/2008/layout/VerticalCurvedList"/>
    <dgm:cxn modelId="{B92C8E12-F8CD-4AC0-884C-2C8EA8C6A58C}" type="presParOf" srcId="{5179D9F8-73FC-4317-9F66-B3AF2ECF0A80}" destId="{45D98DEC-266A-407D-BB70-C6261B947791}" srcOrd="0" destOrd="0" presId="urn:microsoft.com/office/officeart/2008/layout/VerticalCurvedList"/>
    <dgm:cxn modelId="{A0210E8A-9EC9-423E-90D1-4B2C08E1FB60}" type="presParOf" srcId="{45D98DEC-266A-407D-BB70-C6261B947791}" destId="{1C3FC098-9EE8-4981-A460-E48C77019D0C}" srcOrd="0" destOrd="0" presId="urn:microsoft.com/office/officeart/2008/layout/VerticalCurvedList"/>
    <dgm:cxn modelId="{802DD907-5C90-4A4D-9C57-3755668D408D}" type="presParOf" srcId="{45D98DEC-266A-407D-BB70-C6261B947791}" destId="{D592C72F-A521-4827-B7D5-BB8D59BA54A1}" srcOrd="1" destOrd="0" presId="urn:microsoft.com/office/officeart/2008/layout/VerticalCurvedList"/>
    <dgm:cxn modelId="{9C7706AF-6F05-45D9-81D2-CE46C4285A3A}" type="presParOf" srcId="{45D98DEC-266A-407D-BB70-C6261B947791}" destId="{0A7C3538-D349-4E22-9208-DAE3EA1AFCA3}" srcOrd="2" destOrd="0" presId="urn:microsoft.com/office/officeart/2008/layout/VerticalCurvedList"/>
    <dgm:cxn modelId="{120F2560-70BF-4AED-9ACA-4FB8276C8FF3}" type="presParOf" srcId="{45D98DEC-266A-407D-BB70-C6261B947791}" destId="{D22FD8BF-CA7D-4321-B303-F3EBF1A29328}" srcOrd="3" destOrd="0" presId="urn:microsoft.com/office/officeart/2008/layout/VerticalCurvedList"/>
    <dgm:cxn modelId="{49675F46-002B-4448-A8E2-23979D9F41A1}" type="presParOf" srcId="{5179D9F8-73FC-4317-9F66-B3AF2ECF0A80}" destId="{F5B14681-8E4B-471D-AB44-DAADA9DC9ADE}" srcOrd="1" destOrd="0" presId="urn:microsoft.com/office/officeart/2008/layout/VerticalCurvedList"/>
    <dgm:cxn modelId="{E3DD8AD2-3DB5-45C1-BB05-96875FCA9C0A}" type="presParOf" srcId="{5179D9F8-73FC-4317-9F66-B3AF2ECF0A80}" destId="{861C7B8A-E78F-4D61-BC8A-E42A7253D70D}" srcOrd="2" destOrd="0" presId="urn:microsoft.com/office/officeart/2008/layout/VerticalCurvedList"/>
    <dgm:cxn modelId="{F4025FB6-E33D-46DF-A7D0-1265E845668A}" type="presParOf" srcId="{861C7B8A-E78F-4D61-BC8A-E42A7253D70D}" destId="{A9864C2D-EDEB-49B8-9E1C-CFCD0DC9DB2C}" srcOrd="0" destOrd="0" presId="urn:microsoft.com/office/officeart/2008/layout/VerticalCurvedList"/>
    <dgm:cxn modelId="{948A5A2A-ED50-4384-B99D-1A30AD0CCDF3}" type="presParOf" srcId="{5179D9F8-73FC-4317-9F66-B3AF2ECF0A80}" destId="{CD2056A9-B7D0-49EB-92E0-8810C0EEC681}" srcOrd="3" destOrd="0" presId="urn:microsoft.com/office/officeart/2008/layout/VerticalCurvedList"/>
    <dgm:cxn modelId="{051D58F9-F888-4E50-8DDF-69B0EEC568F4}" type="presParOf" srcId="{5179D9F8-73FC-4317-9F66-B3AF2ECF0A80}" destId="{2910FD3A-4E9F-4F3E-9B88-B6F3E1ED92CC}" srcOrd="4" destOrd="0" presId="urn:microsoft.com/office/officeart/2008/layout/VerticalCurvedList"/>
    <dgm:cxn modelId="{54B7882E-C0E2-45D6-8078-E9CCCDFFEBA3}" type="presParOf" srcId="{2910FD3A-4E9F-4F3E-9B88-B6F3E1ED92CC}" destId="{3E893A22-56AB-4A63-8B4C-F1A2AB890507}" srcOrd="0" destOrd="0" presId="urn:microsoft.com/office/officeart/2008/layout/VerticalCurvedList"/>
    <dgm:cxn modelId="{17514476-6E92-4F37-9A76-EB545F62D88D}" type="presParOf" srcId="{5179D9F8-73FC-4317-9F66-B3AF2ECF0A80}" destId="{E27086D7-9FF2-4088-AD25-CF9A9BC147A0}" srcOrd="5" destOrd="0" presId="urn:microsoft.com/office/officeart/2008/layout/VerticalCurvedList"/>
    <dgm:cxn modelId="{3C17C314-CD37-4E0B-B839-D05E954A85A3}" type="presParOf" srcId="{5179D9F8-73FC-4317-9F66-B3AF2ECF0A80}" destId="{8C287433-B148-4C01-8EAF-98ABA8BB3582}" srcOrd="6" destOrd="0" presId="urn:microsoft.com/office/officeart/2008/layout/VerticalCurvedList"/>
    <dgm:cxn modelId="{1AEFE125-9027-4D95-B0E4-4D9823F82D06}" type="presParOf" srcId="{8C287433-B148-4C01-8EAF-98ABA8BB3582}" destId="{3209BC7C-C43A-4BBE-8D33-9DB8A48AE9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2C72F-A521-4827-B7D5-BB8D59BA54A1}">
      <dsp:nvSpPr>
        <dsp:cNvPr id="0" name=""/>
        <dsp:cNvSpPr/>
      </dsp:nvSpPr>
      <dsp:spPr>
        <a:xfrm>
          <a:off x="-5085236" y="-779037"/>
          <a:ext cx="6055970" cy="6055970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14681-8E4B-471D-AB44-DAADA9DC9ADE}">
      <dsp:nvSpPr>
        <dsp:cNvPr id="0" name=""/>
        <dsp:cNvSpPr/>
      </dsp:nvSpPr>
      <dsp:spPr>
        <a:xfrm>
          <a:off x="624339" y="449789"/>
          <a:ext cx="8213310" cy="8995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041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3700" kern="1200" noProof="0" dirty="0"/>
            <a:t>Informaciones Generales del Proyecto</a:t>
          </a:r>
        </a:p>
      </dsp:txBody>
      <dsp:txXfrm>
        <a:off x="624339" y="449789"/>
        <a:ext cx="8213310" cy="899579"/>
      </dsp:txXfrm>
    </dsp:sp>
    <dsp:sp modelId="{A9864C2D-EDEB-49B8-9E1C-CFCD0DC9DB2C}">
      <dsp:nvSpPr>
        <dsp:cNvPr id="0" name=""/>
        <dsp:cNvSpPr/>
      </dsp:nvSpPr>
      <dsp:spPr>
        <a:xfrm>
          <a:off x="62102" y="337342"/>
          <a:ext cx="1124473" cy="1124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056A9-B7D0-49EB-92E0-8810C0EEC681}">
      <dsp:nvSpPr>
        <dsp:cNvPr id="0" name=""/>
        <dsp:cNvSpPr/>
      </dsp:nvSpPr>
      <dsp:spPr>
        <a:xfrm>
          <a:off x="951336" y="1799158"/>
          <a:ext cx="7886313" cy="8995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041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3700" kern="1200" noProof="0" dirty="0"/>
            <a:t>Resumen de ejecución y resultados</a:t>
          </a:r>
        </a:p>
      </dsp:txBody>
      <dsp:txXfrm>
        <a:off x="951336" y="1799158"/>
        <a:ext cx="7886313" cy="899579"/>
      </dsp:txXfrm>
    </dsp:sp>
    <dsp:sp modelId="{3E893A22-56AB-4A63-8B4C-F1A2AB890507}">
      <dsp:nvSpPr>
        <dsp:cNvPr id="0" name=""/>
        <dsp:cNvSpPr/>
      </dsp:nvSpPr>
      <dsp:spPr>
        <a:xfrm>
          <a:off x="389099" y="1686710"/>
          <a:ext cx="1124473" cy="1124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086D7-9FF2-4088-AD25-CF9A9BC147A0}">
      <dsp:nvSpPr>
        <dsp:cNvPr id="0" name=""/>
        <dsp:cNvSpPr/>
      </dsp:nvSpPr>
      <dsp:spPr>
        <a:xfrm>
          <a:off x="624339" y="3148526"/>
          <a:ext cx="8213310" cy="8995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041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DO" sz="3700" kern="1200" noProof="0" dirty="0"/>
            <a:t>Preguntas y comentarios</a:t>
          </a:r>
        </a:p>
      </dsp:txBody>
      <dsp:txXfrm>
        <a:off x="624339" y="3148526"/>
        <a:ext cx="8213310" cy="899579"/>
      </dsp:txXfrm>
    </dsp:sp>
    <dsp:sp modelId="{3209BC7C-C43A-4BBE-8D33-9DB8A48AE9AF}">
      <dsp:nvSpPr>
        <dsp:cNvPr id="0" name=""/>
        <dsp:cNvSpPr/>
      </dsp:nvSpPr>
      <dsp:spPr>
        <a:xfrm>
          <a:off x="62102" y="3036079"/>
          <a:ext cx="1124473" cy="11244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1C4D4D-66CB-449B-8D0F-4FF62BCC98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7DE07-6A10-48F1-A444-957C934B6D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203C5-66B2-4392-A8B8-049DD9A16BBE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A2527-08F2-440A-A972-3B58060527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F3FB5-BF6B-42EB-9A8B-9FA33A7407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667D8-E749-40F0-AF17-9A87617A2991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12570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34867-B51A-43BC-8650-60F72EB9CCC8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2C265-6881-4859-906B-B1613145EFD9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49196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</a:pPr>
            <a:r>
              <a:rPr lang="es-ES_tradnl" sz="2000" dirty="0"/>
              <a:t>NOMBRE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16977"/>
              </a:buClr>
              <a:buSzTx/>
              <a:buFontTx/>
              <a:buNone/>
              <a:tabLst/>
              <a:defRPr/>
            </a:pPr>
            <a:r>
              <a:rPr lang="es-ES_tradnl" sz="2000" dirty="0"/>
              <a:t>Fondo Verde para el Clima (GCF)</a:t>
            </a:r>
            <a:endParaRPr lang="es-ES_tradnl" sz="2000" dirty="0">
              <a:ea typeface="Corbel" charset="0"/>
              <a:cs typeface="Corbel" charset="0"/>
            </a:endParaRPr>
          </a:p>
          <a:p>
            <a:pPr algn="l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</a:pPr>
            <a:endParaRPr lang="es-ES_tradnl" sz="2000" dirty="0">
              <a:ea typeface="Corbel" charset="0"/>
              <a:cs typeface="Corbel" charset="0"/>
            </a:endParaRPr>
          </a:p>
          <a:p>
            <a:pPr algn="l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</a:pPr>
            <a:r>
              <a:rPr lang="es-ES_tradnl" sz="2000" dirty="0">
                <a:ea typeface="Corbel" charset="0"/>
                <a:cs typeface="Corbel" charset="0"/>
              </a:rPr>
              <a:t>TIPO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16977"/>
              </a:buClr>
              <a:buSzTx/>
              <a:buFontTx/>
              <a:buNone/>
              <a:tabLst/>
              <a:defRPr/>
            </a:pPr>
            <a:r>
              <a:rPr lang="es-ES_tradnl" sz="2000" dirty="0">
                <a:ea typeface="Corbel" charset="0"/>
                <a:cs typeface="Corbel" charset="0"/>
              </a:rPr>
              <a:t>Mecanismo Financiero de la CMNUCC</a:t>
            </a:r>
          </a:p>
          <a:p>
            <a:pPr algn="l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</a:pPr>
            <a:endParaRPr lang="es-ES_tradnl" sz="2000" dirty="0">
              <a:ea typeface="Corbel" charset="0"/>
              <a:cs typeface="Corbel" charset="0"/>
            </a:endParaRPr>
          </a:p>
          <a:p>
            <a:pPr algn="l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</a:pPr>
            <a:r>
              <a:rPr lang="es-ES_tradnl" sz="2000" dirty="0">
                <a:ea typeface="Corbel" charset="0"/>
                <a:cs typeface="Corbel" charset="0"/>
              </a:rPr>
              <a:t>ESTABLECIDO EL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16977"/>
              </a:buClr>
              <a:buSzTx/>
              <a:buFontTx/>
              <a:buNone/>
              <a:tabLst/>
              <a:defRPr/>
            </a:pPr>
            <a:r>
              <a:rPr lang="es-ES_tradnl" sz="2000" dirty="0">
                <a:ea typeface="Corbel" charset="0"/>
                <a:cs typeface="Corbel" charset="0"/>
              </a:rPr>
              <a:t>11 diciembre 2010 en Cancún, México</a:t>
            </a:r>
          </a:p>
          <a:p>
            <a:pPr algn="l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</a:pPr>
            <a:endParaRPr lang="es-ES_tradnl" sz="2000" dirty="0">
              <a:ea typeface="Corbel" charset="0"/>
              <a:cs typeface="Corbel" charset="0"/>
            </a:endParaRPr>
          </a:p>
          <a:p>
            <a:pPr algn="l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</a:pPr>
            <a:r>
              <a:rPr lang="es-ES_tradnl" sz="2000" dirty="0">
                <a:ea typeface="Corbel" charset="0"/>
                <a:cs typeface="Corbel" charset="0"/>
              </a:rPr>
              <a:t>MIEMBROS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16977"/>
              </a:buClr>
              <a:buSzTx/>
              <a:buFontTx/>
              <a:buNone/>
              <a:tabLst/>
              <a:defRPr/>
            </a:pPr>
            <a:r>
              <a:rPr lang="es-ES_tradnl" sz="2000" dirty="0">
                <a:ea typeface="Corbel" charset="0"/>
                <a:cs typeface="Corbel" charset="0"/>
              </a:rPr>
              <a:t>Los 194 países miembros de la Convención </a:t>
            </a:r>
          </a:p>
          <a:p>
            <a:pPr algn="l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</a:pPr>
            <a:endParaRPr lang="es-ES_tradnl" sz="2000" dirty="0">
              <a:ea typeface="Corbel" charset="0"/>
              <a:cs typeface="Corbel" charset="0"/>
            </a:endParaRPr>
          </a:p>
          <a:p>
            <a:pPr algn="l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</a:pPr>
            <a:r>
              <a:rPr lang="es-ES_tradnl" sz="2000" dirty="0">
                <a:ea typeface="Corbel" charset="0"/>
                <a:cs typeface="Corbel" charset="0"/>
              </a:rPr>
              <a:t>GOBERNANZA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16977"/>
              </a:buClr>
              <a:buSzTx/>
              <a:buFontTx/>
              <a:buNone/>
              <a:tabLst/>
              <a:defRPr/>
            </a:pPr>
            <a:r>
              <a:rPr lang="es-ES_tradnl" sz="2000" dirty="0">
                <a:ea typeface="Corbel" charset="0"/>
                <a:cs typeface="Corbel" charset="0"/>
              </a:rPr>
              <a:t>Consejo</a:t>
            </a:r>
            <a:r>
              <a:rPr lang="es-ES_tradnl" sz="1600" dirty="0">
                <a:ea typeface="Corbel" charset="0"/>
                <a:cs typeface="Corbel" charset="0"/>
              </a:rPr>
              <a:t> + </a:t>
            </a:r>
            <a:r>
              <a:rPr lang="es-ES_tradnl" sz="2000" dirty="0">
                <a:ea typeface="Corbel" charset="0"/>
                <a:cs typeface="Corbel" charset="0"/>
              </a:rPr>
              <a:t>Secretariado</a:t>
            </a:r>
            <a:r>
              <a:rPr lang="es-ES_tradnl" sz="1600" dirty="0">
                <a:ea typeface="Corbel" charset="0"/>
                <a:cs typeface="Corbel" charset="0"/>
              </a:rPr>
              <a:t> + </a:t>
            </a:r>
            <a:r>
              <a:rPr lang="es-ES_tradnl" sz="2000" dirty="0">
                <a:ea typeface="Corbel" charset="0"/>
                <a:cs typeface="Corbel" charset="0"/>
              </a:rPr>
              <a:t>Unidades Independientes</a:t>
            </a:r>
          </a:p>
          <a:p>
            <a:pPr algn="l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</a:pPr>
            <a:endParaRPr lang="es-ES_tradnl" sz="2000" dirty="0">
              <a:solidFill>
                <a:schemeClr val="bg1"/>
              </a:solidFill>
              <a:ea typeface="Corbel" charset="0"/>
              <a:cs typeface="Corbel" charset="0"/>
            </a:endParaRPr>
          </a:p>
          <a:p>
            <a:pPr algn="l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</a:pPr>
            <a:r>
              <a:rPr lang="es-ES_tradnl" sz="2000" dirty="0">
                <a:ea typeface="Corbel" charset="0"/>
                <a:cs typeface="Corbel" charset="0"/>
              </a:rPr>
              <a:t>MANDATO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16977"/>
              </a:buClr>
              <a:buSzTx/>
              <a:buFontTx/>
              <a:buNone/>
              <a:tabLst/>
              <a:defRPr/>
            </a:pPr>
            <a:r>
              <a:rPr lang="es-ES_tradnl" sz="2000" dirty="0">
                <a:ea typeface="Corbel" charset="0"/>
                <a:cs typeface="Corbel" charset="0"/>
              </a:rPr>
              <a:t>Promover un desarrollo con bajas emisiones de GEI y </a:t>
            </a:r>
            <a:r>
              <a:rPr lang="es-ES_tradnl" sz="2000" noProof="1">
                <a:ea typeface="Corbel" charset="0"/>
                <a:cs typeface="Corbel" charset="0"/>
              </a:rPr>
              <a:t>resiliente</a:t>
            </a:r>
            <a:r>
              <a:rPr lang="es-ES_tradnl" sz="2000" dirty="0">
                <a:ea typeface="Corbel" charset="0"/>
                <a:cs typeface="Corbel" charset="0"/>
              </a:rPr>
              <a:t> al cambio climático en los países en desarrollo</a:t>
            </a:r>
          </a:p>
          <a:p>
            <a:pPr algn="l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</a:pPr>
            <a:endParaRPr lang="es-ES_tradnl" sz="2000" dirty="0">
              <a:solidFill>
                <a:schemeClr val="bg1"/>
              </a:solidFill>
              <a:ea typeface="Corbel" charset="0"/>
              <a:cs typeface="Corbel" charset="0"/>
            </a:endParaRPr>
          </a:p>
          <a:p>
            <a:pPr marL="0" lvl="1" algn="l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</a:pPr>
            <a:r>
              <a:rPr lang="es-ES_tradnl" sz="2000" dirty="0">
                <a:ea typeface="Corbel" charset="0"/>
                <a:cs typeface="Corbel" charset="0"/>
              </a:rPr>
              <a:t>SEDE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16977"/>
              </a:buClr>
              <a:buSzTx/>
              <a:buFontTx/>
              <a:buNone/>
              <a:tabLst/>
              <a:defRPr/>
            </a:pPr>
            <a:r>
              <a:rPr lang="es-ES_tradnl" sz="2000" noProof="1">
                <a:ea typeface="Corbel" charset="0"/>
                <a:cs typeface="Corbel" charset="0"/>
              </a:rPr>
              <a:t>Songdo</a:t>
            </a:r>
            <a:r>
              <a:rPr lang="es-ES_tradnl" sz="2000" dirty="0">
                <a:ea typeface="Corbel" charset="0"/>
                <a:cs typeface="Corbel" charset="0"/>
              </a:rPr>
              <a:t>, República de Corea</a:t>
            </a:r>
          </a:p>
          <a:p>
            <a:pPr marL="0" lvl="1" algn="l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</a:pPr>
            <a:endParaRPr lang="es-ES_tradnl" sz="2000" dirty="0">
              <a:ea typeface="Corbel" charset="0"/>
              <a:cs typeface="Corbel" charset="0"/>
            </a:endParaRPr>
          </a:p>
          <a:p>
            <a:pPr marL="0" lvl="1" algn="l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</a:pPr>
            <a:r>
              <a:rPr lang="es-ES_tradnl" sz="2000" dirty="0">
                <a:ea typeface="Corbel" charset="0"/>
                <a:cs typeface="Corbel" charset="0"/>
              </a:rPr>
              <a:t>EN FUNCIONES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16977"/>
              </a:buClr>
              <a:buSzTx/>
              <a:buFontTx/>
              <a:buNone/>
              <a:tabLst/>
              <a:defRPr/>
            </a:pPr>
            <a:r>
              <a:rPr lang="es-ES_tradnl" sz="2000" dirty="0">
                <a:ea typeface="Corbel" charset="0"/>
                <a:cs typeface="Corbel" charset="0"/>
              </a:rPr>
              <a:t>Operativo desde el 2013</a:t>
            </a:r>
          </a:p>
          <a:p>
            <a:endParaRPr lang="es-DO" dirty="0"/>
          </a:p>
          <a:p>
            <a:endParaRPr lang="es-DO" dirty="0"/>
          </a:p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2C265-6881-4859-906B-B1613145EFD9}" type="slidenum">
              <a:rPr kumimoji="0" lang="es-D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D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89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DO" dirty="0"/>
              <a:t>El </a:t>
            </a:r>
            <a:r>
              <a:rPr lang="es-DO" noProof="0" dirty="0"/>
              <a:t>Fondo</a:t>
            </a:r>
            <a:r>
              <a:rPr lang="es-DO" dirty="0"/>
              <a:t> busca generar</a:t>
            </a:r>
            <a:r>
              <a:rPr lang="es-DO" baseline="0" dirty="0"/>
              <a:t> un balance de </a:t>
            </a:r>
            <a:r>
              <a:rPr lang="es-DO" dirty="0"/>
              <a:t>50:50 entre inversiones de mitigación y adaptación a lo largo del tiempo. Asimismo, busca generar un piso de 50% de la asignación para adaptación para países particularmente vulnerables, incluyendo Países Menos Adelantados (PMA), Pequeños Estados Insulares en Desarrollo</a:t>
            </a:r>
            <a:r>
              <a:rPr lang="es-DO" baseline="0" dirty="0"/>
              <a:t> </a:t>
            </a:r>
            <a:r>
              <a:rPr lang="es-DO" dirty="0"/>
              <a:t>(PEID), y Estados Africanos. </a:t>
            </a:r>
            <a:endParaRPr lang="es-DO" noProof="0" dirty="0"/>
          </a:p>
          <a:p>
            <a:endParaRPr lang="es-DO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DO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Existen recursos asignados para</a:t>
            </a:r>
            <a:r>
              <a:rPr lang="es-DO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 Programa de Apoyo Preparatorio y para actividades de Preparación de Proyectos:</a:t>
            </a:r>
          </a:p>
          <a:p>
            <a:endParaRPr lang="es-DO" sz="1200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s-DO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USD 30 millones iniciales de 2014-2016, con hasta USD 50 millón adicionales aprobados por el Directorio del GCF en Dic. del 2016 para escalar los esfuerzos (</a:t>
            </a:r>
            <a:r>
              <a:rPr lang="es-DO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</a:t>
            </a:r>
            <a:r>
              <a:rPr lang="es-DO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USD 80 millones en total).</a:t>
            </a:r>
          </a:p>
          <a:p>
            <a:pPr marL="228600" indent="-228600">
              <a:buAutoNum type="arabicPeriod"/>
            </a:pPr>
            <a:r>
              <a:rPr lang="es-DO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Financiamiento para la Preparación de Proyectos con una asignación de USD 40 millón para el desarrollo de proyectos. Es importante notar que millón el Apoyo Preparatorio y los Recursos para la Preparación de Proyectos son aprobados por el Secretariado. Nótese que todas las propuestas de financiamiento completas deben ser aprobados por el Directorio del GCF.</a:t>
            </a:r>
            <a:endParaRPr lang="es-DO" noProof="0" dirty="0"/>
          </a:p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2C265-6881-4859-906B-B1613145EFD9}" type="slidenum">
              <a:rPr kumimoji="0" lang="es-D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D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129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srgbClr val="44546A"/>
                </a:solidFill>
                <a:latin typeface="Century Gothic" panose="020B0502020202020204" pitchFamily="34" charset="0"/>
              </a:rPr>
              <a:t>Ejecución</a:t>
            </a:r>
            <a:r>
              <a:rPr lang="en-US" b="1" dirty="0">
                <a:solidFill>
                  <a:srgbClr val="44546A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44546A"/>
                </a:solidFill>
                <a:latin typeface="Century Gothic" panose="020B0502020202020204" pitchFamily="34" charset="0"/>
              </a:rPr>
              <a:t>presupuestaria</a:t>
            </a:r>
            <a:r>
              <a:rPr lang="en-US" b="1" dirty="0">
                <a:solidFill>
                  <a:srgbClr val="44546A"/>
                </a:solidFill>
                <a:latin typeface="Century Gothic" panose="020B0502020202020204" pitchFamily="34" charset="0"/>
              </a:rPr>
              <a:t> a la </a:t>
            </a:r>
            <a:r>
              <a:rPr lang="en-US" b="1" dirty="0" err="1">
                <a:solidFill>
                  <a:srgbClr val="44546A"/>
                </a:solidFill>
                <a:latin typeface="Century Gothic" panose="020B0502020202020204" pitchFamily="34" charset="0"/>
              </a:rPr>
              <a:t>fecha</a:t>
            </a:r>
            <a:r>
              <a:rPr lang="en-US" b="1" dirty="0">
                <a:solidFill>
                  <a:srgbClr val="44546A"/>
                </a:solidFill>
                <a:latin typeface="Century Gothic" panose="020B0502020202020204" pitchFamily="34" charset="0"/>
              </a:rPr>
              <a:t> (</a:t>
            </a:r>
            <a:r>
              <a:rPr lang="en-US" b="1" dirty="0" err="1">
                <a:solidFill>
                  <a:srgbClr val="44546A"/>
                </a:solidFill>
                <a:latin typeface="Century Gothic" panose="020B0502020202020204" pitchFamily="34" charset="0"/>
              </a:rPr>
              <a:t>ejecutado</a:t>
            </a:r>
            <a:r>
              <a:rPr lang="en-US" b="1" dirty="0">
                <a:solidFill>
                  <a:srgbClr val="44546A"/>
                </a:solidFill>
                <a:latin typeface="Century Gothic" panose="020B0502020202020204" pitchFamily="34" charset="0"/>
              </a:rPr>
              <a:t> y </a:t>
            </a:r>
            <a:r>
              <a:rPr lang="en-US" b="1" dirty="0" err="1">
                <a:solidFill>
                  <a:srgbClr val="44546A"/>
                </a:solidFill>
                <a:latin typeface="Century Gothic" panose="020B0502020202020204" pitchFamily="34" charset="0"/>
              </a:rPr>
              <a:t>comprometido</a:t>
            </a:r>
            <a:r>
              <a:rPr lang="en-US" b="1" dirty="0">
                <a:solidFill>
                  <a:srgbClr val="44546A"/>
                </a:solidFill>
                <a:latin typeface="Century Gothic" panose="020B0502020202020204" pitchFamily="34" charset="0"/>
              </a:rPr>
              <a:t>): 224,514 USD / 74% = 40%</a:t>
            </a:r>
            <a:endParaRPr lang="es-ES" b="1" dirty="0">
              <a:solidFill>
                <a:srgbClr val="44546A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2C265-6881-4859-906B-B1613145EFD9}" type="slidenum">
              <a:rPr lang="es-DO" smtClean="0"/>
              <a:t>7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41950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5D36-A27E-4129-8D97-BFB665BB5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053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3950E-DBC4-4E21-A257-29A673FE2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020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998A4-0B9D-4478-B84C-5DE5EFF3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6A1BE-C0E5-478A-9160-40FD9F980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8DABB-00E4-4B15-B740-97129E85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83940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F7BD-B496-4E4F-A6A7-38DCCB89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564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5279F-F102-4343-ACCA-1B6F95961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96141"/>
            <a:ext cx="5181600" cy="39271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664B4-B3FE-4733-AFF0-277E2B03D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96141"/>
            <a:ext cx="5181600" cy="39271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26157-3554-400E-B596-68B0707CB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1F5D6-ADC3-4C84-832E-A9524333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96CF5-7C75-4743-B355-5D864988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91846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DB1D4-FE8A-4B75-AD14-A8DACF6A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74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456AA-D5D4-426A-A5DF-2A662B7D1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178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C13C3-3BC4-45F9-AB81-D10C6A8F4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895693"/>
            <a:ext cx="5157787" cy="3354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D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00CD1-7E54-44CF-AFC3-03F134D76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207178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88661-0C0D-4B7A-B981-C5D966131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895693"/>
            <a:ext cx="5183188" cy="335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9E3B6-B850-489E-8D62-63C19C6E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EF3790-7A1B-4937-A453-C283A266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4DCFB-501D-41F3-93B9-A020D930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634193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F5EAD-A98E-45B9-837A-2FC310C70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66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E9251-5827-420C-9A2C-1EDAF600E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EA019-9370-4AEE-9A44-F7AAB143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DFA2E-D5EA-4B9C-9E04-38A696A1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4158015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20890-A8BC-4BB8-A552-84F712A7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52658-D0F0-4FA4-9E49-B45FB89F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01364-FD26-41D9-9E0C-FEBB4CA7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722760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F059C-8F43-459B-A743-F260437FC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F0D40-6011-403B-BC42-938B71031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BB56F-A49E-48E0-B45C-6D453B610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105FB-EF28-4B18-B6E5-440BBA44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9A82F-35A5-465C-BA9F-C974B2E6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02139-82D5-49DC-B824-EAB76E24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545565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3ACF0-8640-42C2-A1AB-45A2CE5C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0A84CB-2ECD-4D37-9F61-F9E0E00858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A8577-7318-4CCE-AFFE-55156771A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587625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56D7C-B8AC-49D6-A294-7DC5AC5E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8E012-4F54-4BC0-9EED-C5514CDDA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16CAE-DFA1-41D2-BE31-C9ABE338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740978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F2EAC-DD8E-4E54-97C5-3867AB84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65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FD962-44A3-4675-8946-B561E6B51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32157"/>
            <a:ext cx="10515600" cy="4291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B60E3-512D-4609-9EB7-E27FC6C80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66760-F01B-46F1-80D0-E60F6231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93BE4-C68D-4BDF-940C-A2F2498A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64017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100B0-1106-4470-B880-F2D9A7E96B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71B33-612E-4698-BEDE-ED50AB493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DD628-9773-4CD3-9A55-067CB57B6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880F8-6998-41A3-8FAE-1938EA2F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63A30-D266-460E-B4CD-50D96E82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239160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5D36-A27E-4129-8D97-BFB665BB5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3950E-DBC4-4E21-A257-29A673FE2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998A4-0B9D-4478-B84C-5DE5EFF3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6A1BE-C0E5-478A-9160-40FD9F980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8DABB-00E4-4B15-B740-97129E85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521074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8AB8-3D6C-4A70-BCCE-6099C096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4C264-302F-49D7-8B86-D296E3052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D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5DB1A-F665-40AA-870C-BF0A4C4A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3E218-7027-41D2-9A4E-8EC5AC43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2B1D5-9008-4DA8-9C2D-EE8076E6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97219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5692-6D5E-4E2D-BA5A-3277371F5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AE9B5-DBB8-4D54-9A21-29B0CE59A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C6933-2EF7-4118-A231-DA54F3F7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4B63D-F9F7-4C2E-9DD5-F71C5C06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9CF59-1478-4BF6-BE5D-C70484AE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863857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5692-6D5E-4E2D-BA5A-3277371F5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AE9B5-DBB8-4D54-9A21-29B0CE59A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C6933-2EF7-4118-A231-DA54F3F7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4B63D-F9F7-4C2E-9DD5-F71C5C06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9CF59-1478-4BF6-BE5D-C70484AE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496967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F7BD-B496-4E4F-A6A7-38DCCB893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5279F-F102-4343-ACCA-1B6F95961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664B4-B3FE-4733-AFF0-277E2B03D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26157-3554-400E-B596-68B0707CB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1F5D6-ADC3-4C84-832E-A9524333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96CF5-7C75-4743-B355-5D864988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106834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DB1D4-FE8A-4B75-AD14-A8DACF6A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456AA-D5D4-426A-A5DF-2A662B7D1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C13C3-3BC4-45F9-AB81-D10C6A8F4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D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00CD1-7E54-44CF-AFC3-03F134D76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88661-0C0D-4B7A-B981-C5D966131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9E3B6-B850-489E-8D62-63C19C6E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EF3790-7A1B-4937-A453-C283A266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4DCFB-501D-41F3-93B9-A020D930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478909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F5EAD-A98E-45B9-837A-2FC310C70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E9251-5827-420C-9A2C-1EDAF600E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EA019-9370-4AEE-9A44-F7AAB143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DFA2E-D5EA-4B9C-9E04-38A696A1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431750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20890-A8BC-4BB8-A552-84F712A7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52658-D0F0-4FA4-9E49-B45FB89F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01364-FD26-41D9-9E0C-FEBB4CA7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009128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F059C-8F43-459B-A743-F260437FC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F0D40-6011-403B-BC42-938B71031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BB56F-A49E-48E0-B45C-6D453B610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105FB-EF28-4B18-B6E5-440BBA44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9A82F-35A5-465C-BA9F-C974B2E6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02139-82D5-49DC-B824-EAB76E24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712815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3ACF0-8640-42C2-A1AB-45A2CE5C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0A84CB-2ECD-4D37-9F61-F9E0E00858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A8577-7318-4CCE-AFFE-55156771A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56D7C-B8AC-49D6-A294-7DC5AC5E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8E012-4F54-4BC0-9EED-C5514CDDA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16CAE-DFA1-41D2-BE31-C9ABE338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4177054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F2EAC-DD8E-4E54-97C5-3867AB849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FD962-44A3-4675-8946-B561E6B51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B60E3-512D-4609-9EB7-E27FC6C80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66760-F01B-46F1-80D0-E60F6231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93BE4-C68D-4BDF-940C-A2F2498A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908389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100B0-1106-4470-B880-F2D9A7E96B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71B33-612E-4698-BEDE-ED50AB493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DD628-9773-4CD3-9A55-067CB57B6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880F8-6998-41A3-8FAE-1938EA2F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63A30-D266-460E-B4CD-50D96E82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794176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5D36-A27E-4129-8D97-BFB665BB5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3950E-DBC4-4E21-A257-29A673FE2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998A4-0B9D-4478-B84C-5DE5EFF3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6A1BE-C0E5-478A-9160-40FD9F980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8DABB-00E4-4B15-B740-97129E85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1972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20890-A8BC-4BB8-A552-84F712A7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52658-D0F0-4FA4-9E49-B45FB89F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01364-FD26-41D9-9E0C-FEBB4CA7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004422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8AB8-3D6C-4A70-BCCE-6099C096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4C264-302F-49D7-8B86-D296E3052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D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5DB1A-F665-40AA-870C-BF0A4C4A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3E218-7027-41D2-9A4E-8EC5AC43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2B1D5-9008-4DA8-9C2D-EE8076E6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131815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5692-6D5E-4E2D-BA5A-3277371F5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AE9B5-DBB8-4D54-9A21-29B0CE59A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C6933-2EF7-4118-A231-DA54F3F7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4B63D-F9F7-4C2E-9DD5-F71C5C06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9CF59-1478-4BF6-BE5D-C70484AE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263757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F7BD-B496-4E4F-A6A7-38DCCB893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5279F-F102-4343-ACCA-1B6F95961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664B4-B3FE-4733-AFF0-277E2B03D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26157-3554-400E-B596-68B0707CB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1F5D6-ADC3-4C84-832E-A9524333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96CF5-7C75-4743-B355-5D864988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400651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DB1D4-FE8A-4B75-AD14-A8DACF6A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456AA-D5D4-426A-A5DF-2A662B7D1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C13C3-3BC4-45F9-AB81-D10C6A8F4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D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00CD1-7E54-44CF-AFC3-03F134D76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88661-0C0D-4B7A-B981-C5D966131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9E3B6-B850-489E-8D62-63C19C6E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EF3790-7A1B-4937-A453-C283A266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4DCFB-501D-41F3-93B9-A020D930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069861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F5EAD-A98E-45B9-837A-2FC310C70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E9251-5827-420C-9A2C-1EDAF600E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EA019-9370-4AEE-9A44-F7AAB143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DFA2E-D5EA-4B9C-9E04-38A696A1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296798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20890-A8BC-4BB8-A552-84F712A7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52658-D0F0-4FA4-9E49-B45FB89F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01364-FD26-41D9-9E0C-FEBB4CA7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277779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F059C-8F43-459B-A743-F260437FC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F0D40-6011-403B-BC42-938B71031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BB56F-A49E-48E0-B45C-6D453B610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105FB-EF28-4B18-B6E5-440BBA44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9A82F-35A5-465C-BA9F-C974B2E6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02139-82D5-49DC-B824-EAB76E24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874265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3ACF0-8640-42C2-A1AB-45A2CE5C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0A84CB-2ECD-4D37-9F61-F9E0E00858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A8577-7318-4CCE-AFFE-55156771A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56D7C-B8AC-49D6-A294-7DC5AC5E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8E012-4F54-4BC0-9EED-C5514CDDA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16CAE-DFA1-41D2-BE31-C9ABE338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154745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F2EAC-DD8E-4E54-97C5-3867AB849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9FD962-44A3-4675-8946-B561E6B51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B60E3-512D-4609-9EB7-E27FC6C80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66760-F01B-46F1-80D0-E60F6231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93BE4-C68D-4BDF-940C-A2F2498A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226026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100B0-1106-4470-B880-F2D9A7E96B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71B33-612E-4698-BEDE-ED50AB493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DD628-9773-4CD3-9A55-067CB57B6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880F8-6998-41A3-8FAE-1938EA2F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63A30-D266-460E-B4CD-50D96E82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905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5D36-A27E-4129-8D97-BFB665BB5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053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3950E-DBC4-4E21-A257-29A673FE2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020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998A4-0B9D-4478-B84C-5DE5EFF3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6A1BE-C0E5-478A-9160-40FD9F980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8DABB-00E4-4B15-B740-97129E85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425961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5692-6D5E-4E2D-BA5A-3277371F5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AE9B5-DBB8-4D54-9A21-29B0CE59A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C6933-2EF7-4118-A231-DA54F3F7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4B63D-F9F7-4C2E-9DD5-F71C5C06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9CF59-1478-4BF6-BE5D-C70484AE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97309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120890-A8BC-4BB8-A552-84F712A7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52658-D0F0-4FA4-9E49-B45FB89F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01364-FD26-41D9-9E0C-FEBB4CA7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421018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5D36-A27E-4129-8D97-BFB665BB5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3950E-DBC4-4E21-A257-29A673FE2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D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998A4-0B9D-4478-B84C-5DE5EFF3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6A1BE-C0E5-478A-9160-40FD9F980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8DABB-00E4-4B15-B740-97129E85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37765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8AB8-3D6C-4A70-BCCE-6099C096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47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4C264-302F-49D7-8B86-D296E3052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2977"/>
            <a:ext cx="10515600" cy="40602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D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5DB1A-F665-40AA-870C-BF0A4C4A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3E218-7027-41D2-9A4E-8EC5AC43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2B1D5-9008-4DA8-9C2D-EE8076E6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2702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5692-6D5E-4E2D-BA5A-3277371F5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AE9B5-DBB8-4D54-9A21-29B0CE59A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C6933-2EF7-4118-A231-DA54F3F7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4B63D-F9F7-4C2E-9DD5-F71C5C06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9CF59-1478-4BF6-BE5D-C70484AE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39471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theme" Target="../theme/theme2.xml"/><Relationship Id="rId9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F9A68-0239-43D9-A181-84B3A6EA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D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4CA4B-1B4C-4702-90A8-0104205E6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D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799DB-48C3-4695-9B34-C4F11D7E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BB1CA-2BE3-4B89-9648-FDB99F3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00E82-5BE3-4E20-A005-622F2BEAC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94C029-D058-4395-852D-FFDC994FDC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12" y="413110"/>
            <a:ext cx="2164536" cy="109728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622DCFA2-CFCF-430B-852E-E6F046D8F63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624" y="368665"/>
            <a:ext cx="1150767" cy="1097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93A738-8596-45A3-BF76-955306A2D2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63" y="365125"/>
            <a:ext cx="1593537" cy="1097280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96540E9-445B-4AC6-B04C-01906814F2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2851150"/>
            <a:ext cx="12192000" cy="400685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7AB563AC-F8E8-4082-8638-8E7C471F3D2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67" y="368665"/>
            <a:ext cx="256032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1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F9A68-0239-43D9-A181-84B3A6EA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D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4CA4B-1B4C-4702-90A8-0104205E6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D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799DB-48C3-4695-9B34-C4F11D7E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BB1CA-2BE3-4B89-9648-FDB99F3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00E82-5BE3-4E20-A005-622F2BEAC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5628042-F4D4-49F6-B2A1-FB01BFE7CEB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852057"/>
            <a:ext cx="12192000" cy="40059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02FF6D-A047-4B1D-8814-A76D78C5F2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22" y="1321430"/>
            <a:ext cx="2164536" cy="1097280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1D6AB947-8CD7-4AAE-8F64-FA9C2A3B138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234" y="1276985"/>
            <a:ext cx="1150767" cy="1097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036396-6EBE-494E-9A19-B07C6B8D2D2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873" y="1273445"/>
            <a:ext cx="1593537" cy="1097280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06210CF2-461F-48A5-BF9B-D75D031DF92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77" y="1276985"/>
            <a:ext cx="256032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9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F9A68-0239-43D9-A181-84B3A6EA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D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4CA4B-1B4C-4702-90A8-0104205E6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D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799DB-48C3-4695-9B34-C4F11D7E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BB1CA-2BE3-4B89-9648-FDB99F3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00E82-5BE3-4E20-A005-622F2BEAC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622DCFA2-CFCF-430B-852E-E6F046D8F63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58" y="223837"/>
            <a:ext cx="479486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93A738-8596-45A3-BF76-955306A2D29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12" y="223837"/>
            <a:ext cx="663974" cy="45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94C029-D058-4395-852D-FFDC994FDCF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4" y="223837"/>
            <a:ext cx="901890" cy="45720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DC023C14-45C6-44FE-93E4-9FCBC712CC9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28" y="230188"/>
            <a:ext cx="914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3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799DB-48C3-4695-9B34-C4F11D7E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BB1CA-2BE3-4B89-9648-FDB99F3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00E82-5BE3-4E20-A005-622F2BEAC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F4C85FA1-8363-4E27-8599-55CAD72CC12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851150"/>
            <a:ext cx="12192000" cy="40068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4CA4B-1B4C-4702-90A8-0104205E6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DO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F9A68-0239-43D9-A181-84B3A6EA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15602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F9A68-0239-43D9-A181-84B3A6EA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D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4CA4B-1B4C-4702-90A8-0104205E6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D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799DB-48C3-4695-9B34-C4F11D7E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63D5-1333-4627-B94D-637BC40A30AA}" type="datetimeFigureOut">
              <a:rPr lang="es-DO" smtClean="0"/>
              <a:t>20/10/2022</a:t>
            </a:fld>
            <a:endParaRPr lang="es-D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BB1CA-2BE3-4B89-9648-FDB99F3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00E82-5BE3-4E20-A005-622F2BEAC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4B8E6-77A6-4181-AC6E-44F086B42A4E}" type="slidenum">
              <a:rPr lang="es-DO" smtClean="0"/>
              <a:t>‹#›</a:t>
            </a:fld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67191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14173-58D1-4EF8-BD4E-B00D32C9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035" y="1049507"/>
            <a:ext cx="11001080" cy="2387600"/>
          </a:xfrm>
        </p:spPr>
        <p:txBody>
          <a:bodyPr>
            <a:normAutofit/>
          </a:bodyPr>
          <a:lstStyle/>
          <a:p>
            <a:r>
              <a:rPr lang="es-DO" sz="3000" dirty="0"/>
              <a:t>Proyecto DOM-RS-003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7DF8D-DDF5-438C-B5B4-E1CE35CA4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035" y="3529182"/>
            <a:ext cx="11001080" cy="1655762"/>
          </a:xfrm>
        </p:spPr>
        <p:txBody>
          <a:bodyPr>
            <a:normAutofit/>
          </a:bodyPr>
          <a:lstStyle/>
          <a:p>
            <a:r>
              <a:rPr lang="es-DO" dirty="0"/>
              <a:t>Evolución de la </a:t>
            </a:r>
            <a:r>
              <a:rPr lang="es-DO" b="1" dirty="0"/>
              <a:t>ejecución del proyecto en el año 2022</a:t>
            </a:r>
            <a:endParaRPr lang="es-DO" dirty="0"/>
          </a:p>
          <a:p>
            <a:r>
              <a:rPr lang="es-DO" dirty="0"/>
              <a:t>"Fortalecimiento de la AND para la participación del sector privado y apoyo para la acreditación del CEDAF como entidad de acceso directo (DAE, por sus siglas en inglés) del Fondo Verde para el Clima"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1AB533-6385-4606-B63F-EA64D86D4AF5}"/>
              </a:ext>
            </a:extLst>
          </p:cNvPr>
          <p:cNvSpPr txBox="1"/>
          <p:nvPr/>
        </p:nvSpPr>
        <p:spPr>
          <a:xfrm>
            <a:off x="9389097" y="6075824"/>
            <a:ext cx="280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kumimoji="0" lang="es-DO" sz="1200" b="0" i="0" u="none" strike="noStrike" kern="1400" cap="none" spc="-50" normalizeH="0" baseline="0" noProof="0" dirty="0">
                <a:ln>
                  <a:noFill/>
                </a:ln>
                <a:solidFill>
                  <a:srgbClr val="323E4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 Beatriz Pou, Coordinadora de Proyecto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/>
            </a:pPr>
            <a:r>
              <a:rPr kumimoji="0" lang="es-DO" sz="1200" b="0" i="0" u="none" strike="noStrike" kern="1400" cap="none" spc="-50" normalizeH="0" baseline="0" noProof="0" dirty="0">
                <a:ln>
                  <a:noFill/>
                </a:ln>
                <a:solidFill>
                  <a:srgbClr val="323E4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apou@cedaf.org.do</a:t>
            </a:r>
            <a:endParaRPr kumimoji="0" lang="es-D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5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86CB-8D0D-473E-B097-791E5386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9" y="1373387"/>
            <a:ext cx="7112689" cy="737046"/>
          </a:xfrm>
        </p:spPr>
        <p:txBody>
          <a:bodyPr>
            <a:normAutofit/>
          </a:bodyPr>
          <a:lstStyle/>
          <a:p>
            <a:pPr algn="ctr"/>
            <a:r>
              <a:rPr lang="es-DO" sz="3600" b="1" dirty="0">
                <a:solidFill>
                  <a:srgbClr val="44546A"/>
                </a:solidFill>
              </a:rPr>
              <a:t>Resultado 2. Programa País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DDA4487-DF05-4D6E-809A-B87EFB50D21F}"/>
              </a:ext>
            </a:extLst>
          </p:cNvPr>
          <p:cNvGrpSpPr/>
          <p:nvPr/>
        </p:nvGrpSpPr>
        <p:grpSpPr>
          <a:xfrm>
            <a:off x="627802" y="3134217"/>
            <a:ext cx="4107397" cy="1265433"/>
            <a:chOff x="3284" y="33728"/>
            <a:chExt cx="3203973" cy="7200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3527879-22AA-4C50-BC1D-E658BDC2E8EF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  <a:ln>
              <a:solidFill>
                <a:srgbClr val="44546A"/>
              </a:solidFill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C59959B-0E29-45C4-B14A-7E061328BC65}"/>
                </a:ext>
              </a:extLst>
            </p:cNvPr>
            <p:cNvSpPr txBox="1"/>
            <p:nvPr/>
          </p:nvSpPr>
          <p:spPr>
            <a:xfrm>
              <a:off x="3284" y="33728"/>
              <a:ext cx="3203969" cy="720000"/>
            </a:xfrm>
            <a:prstGeom prst="rect">
              <a:avLst/>
            </a:prstGeom>
            <a:solidFill>
              <a:srgbClr val="EBFFFF"/>
            </a:solidFill>
            <a:ln>
              <a:solidFill>
                <a:srgbClr val="44546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 err="1">
                  <a:solidFill>
                    <a:srgbClr val="44546A"/>
                  </a:solidFill>
                  <a:latin typeface="Century Gothic" panose="020B0502020202020204" pitchFamily="34" charset="0"/>
                </a:rPr>
                <a:t>Cambios</a:t>
              </a:r>
              <a:r>
                <a:rPr lang="en-US" sz="1600" dirty="0">
                  <a:solidFill>
                    <a:srgbClr val="44546A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solidFill>
                    <a:srgbClr val="44546A"/>
                  </a:solidFill>
                  <a:latin typeface="Century Gothic" panose="020B0502020202020204" pitchFamily="34" charset="0"/>
                </a:rPr>
                <a:t>en</a:t>
              </a:r>
              <a:r>
                <a:rPr lang="en-US" sz="1600" dirty="0">
                  <a:solidFill>
                    <a:srgbClr val="44546A"/>
                  </a:solidFill>
                  <a:latin typeface="Century Gothic" panose="020B0502020202020204" pitchFamily="34" charset="0"/>
                </a:rPr>
                <a:t> la </a:t>
              </a:r>
              <a:r>
                <a:rPr lang="en-US" sz="1600" dirty="0" err="1">
                  <a:solidFill>
                    <a:srgbClr val="44546A"/>
                  </a:solidFill>
                  <a:latin typeface="Century Gothic" panose="020B0502020202020204" pitchFamily="34" charset="0"/>
                </a:rPr>
                <a:t>propuesta</a:t>
              </a:r>
              <a:r>
                <a:rPr lang="en-US" sz="1600" dirty="0">
                  <a:solidFill>
                    <a:srgbClr val="44546A"/>
                  </a:solidFill>
                  <a:latin typeface="Century Gothic" panose="020B0502020202020204" pitchFamily="34" charset="0"/>
                </a:rPr>
                <a:t> para </a:t>
              </a:r>
              <a:r>
                <a:rPr lang="en-US" sz="1600" dirty="0" err="1">
                  <a:solidFill>
                    <a:srgbClr val="44546A"/>
                  </a:solidFill>
                  <a:latin typeface="Century Gothic" panose="020B0502020202020204" pitchFamily="34" charset="0"/>
                </a:rPr>
                <a:t>adaptarla</a:t>
              </a:r>
              <a:r>
                <a:rPr lang="en-US" sz="1600" dirty="0">
                  <a:solidFill>
                    <a:srgbClr val="44546A"/>
                  </a:solidFill>
                  <a:latin typeface="Century Gothic" panose="020B0502020202020204" pitchFamily="34" charset="0"/>
                </a:rPr>
                <a:t> a la </a:t>
              </a:r>
              <a:r>
                <a:rPr lang="en-US" sz="1600" dirty="0" err="1">
                  <a:solidFill>
                    <a:srgbClr val="44546A"/>
                  </a:solidFill>
                  <a:latin typeface="Century Gothic" panose="020B0502020202020204" pitchFamily="34" charset="0"/>
                </a:rPr>
                <a:t>situación</a:t>
              </a:r>
              <a:r>
                <a:rPr lang="en-US" sz="1600" dirty="0">
                  <a:solidFill>
                    <a:srgbClr val="44546A"/>
                  </a:solidFill>
                  <a:latin typeface="Century Gothic" panose="020B0502020202020204" pitchFamily="34" charset="0"/>
                </a:rPr>
                <a:t> actual: no se </a:t>
              </a:r>
              <a:r>
                <a:rPr lang="en-US" sz="1600" dirty="0" err="1">
                  <a:solidFill>
                    <a:srgbClr val="44546A"/>
                  </a:solidFill>
                  <a:latin typeface="Century Gothic" panose="020B0502020202020204" pitchFamily="34" charset="0"/>
                </a:rPr>
                <a:t>va</a:t>
              </a:r>
              <a:r>
                <a:rPr lang="en-US" sz="1600" dirty="0">
                  <a:solidFill>
                    <a:srgbClr val="44546A"/>
                  </a:solidFill>
                  <a:latin typeface="Century Gothic" panose="020B0502020202020204" pitchFamily="34" charset="0"/>
                </a:rPr>
                <a:t> a </a:t>
              </a:r>
              <a:r>
                <a:rPr lang="en-US" sz="1600" dirty="0" err="1">
                  <a:solidFill>
                    <a:srgbClr val="44546A"/>
                  </a:solidFill>
                  <a:latin typeface="Century Gothic" panose="020B0502020202020204" pitchFamily="34" charset="0"/>
                </a:rPr>
                <a:t>basar</a:t>
              </a:r>
              <a:r>
                <a:rPr lang="en-US" sz="1600" dirty="0">
                  <a:solidFill>
                    <a:srgbClr val="44546A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solidFill>
                    <a:srgbClr val="44546A"/>
                  </a:solidFill>
                  <a:latin typeface="Century Gothic" panose="020B0502020202020204" pitchFamily="34" charset="0"/>
                </a:rPr>
                <a:t>en</a:t>
              </a:r>
              <a:r>
                <a:rPr lang="en-US" sz="1600" dirty="0">
                  <a:solidFill>
                    <a:srgbClr val="44546A"/>
                  </a:solidFill>
                  <a:latin typeface="Century Gothic" panose="020B0502020202020204" pitchFamily="34" charset="0"/>
                </a:rPr>
                <a:t> un </a:t>
              </a:r>
              <a:r>
                <a:rPr lang="en-US" sz="1600" dirty="0" err="1">
                  <a:solidFill>
                    <a:srgbClr val="44546A"/>
                  </a:solidFill>
                  <a:latin typeface="Century Gothic" panose="020B0502020202020204" pitchFamily="34" charset="0"/>
                </a:rPr>
                <a:t>monitoreo</a:t>
              </a:r>
              <a:r>
                <a:rPr lang="en-US" sz="1600" dirty="0">
                  <a:solidFill>
                    <a:srgbClr val="44546A"/>
                  </a:solidFill>
                  <a:latin typeface="Century Gothic" panose="020B0502020202020204" pitchFamily="34" charset="0"/>
                </a:rPr>
                <a:t> del </a:t>
              </a:r>
              <a:r>
                <a:rPr lang="en-US" sz="1600" dirty="0" err="1">
                  <a:solidFill>
                    <a:srgbClr val="44546A"/>
                  </a:solidFill>
                  <a:latin typeface="Century Gothic" panose="020B0502020202020204" pitchFamily="34" charset="0"/>
                </a:rPr>
                <a:t>Programa</a:t>
              </a:r>
              <a:r>
                <a:rPr lang="en-US" sz="1600" dirty="0">
                  <a:solidFill>
                    <a:srgbClr val="44546A"/>
                  </a:solidFill>
                  <a:latin typeface="Century Gothic" panose="020B0502020202020204" pitchFamily="34" charset="0"/>
                </a:rPr>
                <a:t> País </a:t>
              </a:r>
              <a:r>
                <a:rPr lang="en-US" sz="1600" dirty="0" err="1">
                  <a:solidFill>
                    <a:srgbClr val="44546A"/>
                  </a:solidFill>
                  <a:latin typeface="Century Gothic" panose="020B0502020202020204" pitchFamily="34" charset="0"/>
                </a:rPr>
                <a:t>sino</a:t>
              </a:r>
              <a:r>
                <a:rPr lang="en-US" sz="1600" dirty="0">
                  <a:solidFill>
                    <a:srgbClr val="44546A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solidFill>
                    <a:srgbClr val="44546A"/>
                  </a:solidFill>
                  <a:latin typeface="Century Gothic" panose="020B0502020202020204" pitchFamily="34" charset="0"/>
                </a:rPr>
                <a:t>en</a:t>
              </a:r>
              <a:r>
                <a:rPr lang="en-US" sz="1600" dirty="0">
                  <a:solidFill>
                    <a:srgbClr val="44546A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solidFill>
                    <a:srgbClr val="44546A"/>
                  </a:solidFill>
                  <a:latin typeface="Century Gothic" panose="020B0502020202020204" pitchFamily="34" charset="0"/>
                </a:rPr>
                <a:t>una</a:t>
              </a:r>
              <a:r>
                <a:rPr lang="en-US" sz="1600" dirty="0">
                  <a:solidFill>
                    <a:srgbClr val="44546A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solidFill>
                    <a:srgbClr val="44546A"/>
                  </a:solidFill>
                  <a:latin typeface="Century Gothic" panose="020B0502020202020204" pitchFamily="34" charset="0"/>
                </a:rPr>
                <a:t>actualización</a:t>
              </a:r>
              <a:endParaRPr lang="es-DO" sz="1600" kern="1200" dirty="0">
                <a:solidFill>
                  <a:srgbClr val="44546A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25" name="Conector recto 4">
            <a:extLst>
              <a:ext uri="{FF2B5EF4-FFF2-40B4-BE49-F238E27FC236}">
                <a16:creationId xmlns:a16="http://schemas.microsoft.com/office/drawing/2014/main" id="{970D1795-9B62-4EC5-9874-AC488FCFE7A5}"/>
              </a:ext>
            </a:extLst>
          </p:cNvPr>
          <p:cNvCxnSpPr>
            <a:cxnSpLocks/>
          </p:cNvCxnSpPr>
          <p:nvPr/>
        </p:nvCxnSpPr>
        <p:spPr>
          <a:xfrm>
            <a:off x="423079" y="2219616"/>
            <a:ext cx="7683689" cy="0"/>
          </a:xfrm>
          <a:prstGeom prst="line">
            <a:avLst/>
          </a:prstGeom>
          <a:ln w="28575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o 21">
            <a:extLst>
              <a:ext uri="{FF2B5EF4-FFF2-40B4-BE49-F238E27FC236}">
                <a16:creationId xmlns:a16="http://schemas.microsoft.com/office/drawing/2014/main" id="{BBB59FAB-076D-4333-A35B-7918C45C0B99}"/>
              </a:ext>
            </a:extLst>
          </p:cNvPr>
          <p:cNvGrpSpPr/>
          <p:nvPr/>
        </p:nvGrpSpPr>
        <p:grpSpPr>
          <a:xfrm>
            <a:off x="5648864" y="2583443"/>
            <a:ext cx="5294908" cy="377637"/>
            <a:chOff x="3284" y="33728"/>
            <a:chExt cx="4119920" cy="720000"/>
          </a:xfrm>
        </p:grpSpPr>
        <p:sp>
          <p:nvSpPr>
            <p:cNvPr id="27" name="Rectángulo 22">
              <a:extLst>
                <a:ext uri="{FF2B5EF4-FFF2-40B4-BE49-F238E27FC236}">
                  <a16:creationId xmlns:a16="http://schemas.microsoft.com/office/drawing/2014/main" id="{8FF67113-FBAB-4308-BEDB-C38D346C2BFA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  <a:ln>
              <a:solidFill>
                <a:srgbClr val="44546A"/>
              </a:solidFill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uadroTexto 23">
              <a:extLst>
                <a:ext uri="{FF2B5EF4-FFF2-40B4-BE49-F238E27FC236}">
                  <a16:creationId xmlns:a16="http://schemas.microsoft.com/office/drawing/2014/main" id="{925558F5-03AA-48A1-98FB-43B1AF9F7FCC}"/>
                </a:ext>
              </a:extLst>
            </p:cNvPr>
            <p:cNvSpPr txBox="1"/>
            <p:nvPr/>
          </p:nvSpPr>
          <p:spPr>
            <a:xfrm>
              <a:off x="3284" y="33728"/>
              <a:ext cx="4119920" cy="720000"/>
            </a:xfrm>
            <a:prstGeom prst="rect">
              <a:avLst/>
            </a:prstGeom>
            <a:solidFill>
              <a:srgbClr val="EBFFFF"/>
            </a:solidFill>
            <a:ln>
              <a:solidFill>
                <a:srgbClr val="44546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err="1">
                  <a:solidFill>
                    <a:srgbClr val="002060"/>
                  </a:solidFill>
                </a:rPr>
                <a:t>Pendiente</a:t>
              </a:r>
              <a:r>
                <a:rPr lang="en-US" sz="2000" b="1" dirty="0">
                  <a:solidFill>
                    <a:srgbClr val="002060"/>
                  </a:solidFill>
                </a:rPr>
                <a:t> de </a:t>
              </a:r>
              <a:r>
                <a:rPr lang="en-US" sz="2000" b="1" dirty="0" err="1">
                  <a:solidFill>
                    <a:srgbClr val="002060"/>
                  </a:solidFill>
                </a:rPr>
                <a:t>ejecución</a:t>
              </a:r>
              <a:endParaRPr lang="es-DO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2" name="Rectángulo 16">
            <a:extLst>
              <a:ext uri="{FF2B5EF4-FFF2-40B4-BE49-F238E27FC236}">
                <a16:creationId xmlns:a16="http://schemas.microsoft.com/office/drawing/2014/main" id="{752DC951-208B-444E-9BAD-43106633DEFB}"/>
              </a:ext>
            </a:extLst>
          </p:cNvPr>
          <p:cNvSpPr/>
          <p:nvPr/>
        </p:nvSpPr>
        <p:spPr>
          <a:xfrm>
            <a:off x="5649290" y="3134217"/>
            <a:ext cx="5294482" cy="1285262"/>
          </a:xfrm>
          <a:prstGeom prst="rect">
            <a:avLst/>
          </a:prstGeom>
          <a:solidFill>
            <a:srgbClr val="44546A">
              <a:alpha val="89804"/>
            </a:srgbClr>
          </a:solidFill>
          <a:ln>
            <a:solidFill>
              <a:srgbClr val="44546A">
                <a:alpha val="89804"/>
              </a:srgbClr>
            </a:solidFill>
          </a:ln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0" algn="ctr"/>
            <a:r>
              <a:rPr lang="es-D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Contratación de una persona especialista que acompañe a la NDA en la actualización del Programa País y el proceso de socialización y consulta.</a:t>
            </a:r>
          </a:p>
        </p:txBody>
      </p:sp>
      <p:grpSp>
        <p:nvGrpSpPr>
          <p:cNvPr id="43" name="Grupo 21">
            <a:extLst>
              <a:ext uri="{FF2B5EF4-FFF2-40B4-BE49-F238E27FC236}">
                <a16:creationId xmlns:a16="http://schemas.microsoft.com/office/drawing/2014/main" id="{BBB59FAB-076D-4333-A35B-7918C45C0B99}"/>
              </a:ext>
            </a:extLst>
          </p:cNvPr>
          <p:cNvGrpSpPr/>
          <p:nvPr/>
        </p:nvGrpSpPr>
        <p:grpSpPr>
          <a:xfrm>
            <a:off x="617463" y="2583443"/>
            <a:ext cx="4117736" cy="377637"/>
            <a:chOff x="3284" y="33728"/>
            <a:chExt cx="3203973" cy="720000"/>
          </a:xfrm>
        </p:grpSpPr>
        <p:sp>
          <p:nvSpPr>
            <p:cNvPr id="44" name="Rectángulo 22">
              <a:extLst>
                <a:ext uri="{FF2B5EF4-FFF2-40B4-BE49-F238E27FC236}">
                  <a16:creationId xmlns:a16="http://schemas.microsoft.com/office/drawing/2014/main" id="{8FF67113-FBAB-4308-BEDB-C38D346C2BFA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  <a:ln>
              <a:solidFill>
                <a:srgbClr val="44546A"/>
              </a:solidFill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CuadroTexto 23">
              <a:extLst>
                <a:ext uri="{FF2B5EF4-FFF2-40B4-BE49-F238E27FC236}">
                  <a16:creationId xmlns:a16="http://schemas.microsoft.com/office/drawing/2014/main" id="{925558F5-03AA-48A1-98FB-43B1AF9F7FCC}"/>
                </a:ext>
              </a:extLst>
            </p:cNvPr>
            <p:cNvSpPr txBox="1"/>
            <p:nvPr/>
          </p:nvSpPr>
          <p:spPr>
            <a:xfrm>
              <a:off x="3284" y="33728"/>
              <a:ext cx="3203969" cy="720000"/>
            </a:xfrm>
            <a:prstGeom prst="rect">
              <a:avLst/>
            </a:prstGeom>
            <a:solidFill>
              <a:srgbClr val="44546A"/>
            </a:solidFill>
            <a:ln>
              <a:solidFill>
                <a:srgbClr val="44546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dirty="0" err="1">
                  <a:solidFill>
                    <a:schemeClr val="bg1"/>
                  </a:solidFill>
                </a:rPr>
                <a:t>Ejecutado</a:t>
              </a:r>
              <a:endParaRPr lang="es-DO" sz="20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13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86CB-8D0D-473E-B097-791E5386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317" y="150060"/>
            <a:ext cx="7112689" cy="737046"/>
          </a:xfrm>
        </p:spPr>
        <p:txBody>
          <a:bodyPr>
            <a:normAutofit/>
          </a:bodyPr>
          <a:lstStyle/>
          <a:p>
            <a:pPr algn="ctr"/>
            <a:r>
              <a:rPr lang="es-DO" sz="3600" b="1" dirty="0">
                <a:solidFill>
                  <a:srgbClr val="44546A"/>
                </a:solidFill>
              </a:rPr>
              <a:t>Resultado 3. Acreditación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DDA4487-DF05-4D6E-809A-B87EFB50D21F}"/>
              </a:ext>
            </a:extLst>
          </p:cNvPr>
          <p:cNvGrpSpPr/>
          <p:nvPr/>
        </p:nvGrpSpPr>
        <p:grpSpPr>
          <a:xfrm>
            <a:off x="355873" y="1642791"/>
            <a:ext cx="2196258" cy="1265433"/>
            <a:chOff x="3284" y="33728"/>
            <a:chExt cx="3203973" cy="7200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3527879-22AA-4C50-BC1D-E658BDC2E8EF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C59959B-0E29-45C4-B14A-7E061328BC65}"/>
                </a:ext>
              </a:extLst>
            </p:cNvPr>
            <p:cNvSpPr txBox="1"/>
            <p:nvPr/>
          </p:nvSpPr>
          <p:spPr>
            <a:xfrm>
              <a:off x="3284" y="33728"/>
              <a:ext cx="3203969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 err="1">
                  <a:latin typeface="Century Gothic" panose="020B0502020202020204" pitchFamily="34" charset="0"/>
                </a:rPr>
                <a:t>Consultoría</a:t>
              </a:r>
              <a:r>
                <a:rPr lang="en-US" sz="1600" dirty="0">
                  <a:latin typeface="Century Gothic" panose="020B0502020202020204" pitchFamily="34" charset="0"/>
                </a:rPr>
                <a:t> para el </a:t>
              </a:r>
              <a:r>
                <a:rPr lang="en-US" sz="1600" dirty="0" err="1">
                  <a:latin typeface="Century Gothic" panose="020B0502020202020204" pitchFamily="34" charset="0"/>
                </a:rPr>
                <a:t>Análisis</a:t>
              </a:r>
              <a:r>
                <a:rPr lang="en-US" sz="1600" dirty="0">
                  <a:latin typeface="Century Gothic" panose="020B0502020202020204" pitchFamily="34" charset="0"/>
                </a:rPr>
                <a:t> de </a:t>
              </a:r>
              <a:r>
                <a:rPr lang="en-US" sz="1600" dirty="0" err="1">
                  <a:latin typeface="Century Gothic" panose="020B0502020202020204" pitchFamily="34" charset="0"/>
                </a:rPr>
                <a:t>Brecha</a:t>
              </a:r>
              <a:endParaRPr lang="es-DO" sz="16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52DC951-208B-444E-9BAD-43106633DEFB}"/>
              </a:ext>
            </a:extLst>
          </p:cNvPr>
          <p:cNvSpPr/>
          <p:nvPr/>
        </p:nvSpPr>
        <p:spPr>
          <a:xfrm>
            <a:off x="2770719" y="1632876"/>
            <a:ext cx="2510740" cy="1285262"/>
          </a:xfrm>
          <a:prstGeom prst="rect">
            <a:avLst/>
          </a:prstGeom>
          <a:solidFill>
            <a:srgbClr val="EBFFFF">
              <a:alpha val="89804"/>
            </a:srgb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0" algn="ctr"/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Realización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del </a:t>
            </a:r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análisis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brecha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y el plan de </a:t>
            </a:r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acción</a:t>
            </a:r>
            <a:endParaRPr lang="es-DO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BBB59FAB-076D-4333-A35B-7918C45C0B99}"/>
              </a:ext>
            </a:extLst>
          </p:cNvPr>
          <p:cNvGrpSpPr/>
          <p:nvPr/>
        </p:nvGrpSpPr>
        <p:grpSpPr>
          <a:xfrm>
            <a:off x="345082" y="1035548"/>
            <a:ext cx="4117736" cy="377637"/>
            <a:chOff x="3284" y="33728"/>
            <a:chExt cx="3203973" cy="720000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8FF67113-FBAB-4308-BEDB-C38D346C2BFA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925558F5-03AA-48A1-98FB-43B1AF9F7FCC}"/>
                </a:ext>
              </a:extLst>
            </p:cNvPr>
            <p:cNvSpPr txBox="1"/>
            <p:nvPr/>
          </p:nvSpPr>
          <p:spPr>
            <a:xfrm>
              <a:off x="3284" y="33728"/>
              <a:ext cx="3203969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dirty="0" err="1"/>
                <a:t>Ejecutado</a:t>
              </a:r>
              <a:endParaRPr lang="es-DO" sz="2000" b="1" kern="1200" dirty="0"/>
            </a:p>
          </p:txBody>
        </p:sp>
      </p:grpSp>
      <p:cxnSp>
        <p:nvCxnSpPr>
          <p:cNvPr id="25" name="Conector recto 4">
            <a:extLst>
              <a:ext uri="{FF2B5EF4-FFF2-40B4-BE49-F238E27FC236}">
                <a16:creationId xmlns:a16="http://schemas.microsoft.com/office/drawing/2014/main" id="{970D1795-9B62-4EC5-9874-AC488FCFE7A5}"/>
              </a:ext>
            </a:extLst>
          </p:cNvPr>
          <p:cNvCxnSpPr>
            <a:cxnSpLocks/>
          </p:cNvCxnSpPr>
          <p:nvPr/>
        </p:nvCxnSpPr>
        <p:spPr>
          <a:xfrm>
            <a:off x="4026089" y="772945"/>
            <a:ext cx="7683689" cy="0"/>
          </a:xfrm>
          <a:prstGeom prst="line">
            <a:avLst/>
          </a:prstGeom>
          <a:ln w="28575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o 21">
            <a:extLst>
              <a:ext uri="{FF2B5EF4-FFF2-40B4-BE49-F238E27FC236}">
                <a16:creationId xmlns:a16="http://schemas.microsoft.com/office/drawing/2014/main" id="{BBB59FAB-076D-4333-A35B-7918C45C0B99}"/>
              </a:ext>
            </a:extLst>
          </p:cNvPr>
          <p:cNvGrpSpPr/>
          <p:nvPr/>
        </p:nvGrpSpPr>
        <p:grpSpPr>
          <a:xfrm>
            <a:off x="345533" y="3235112"/>
            <a:ext cx="4611281" cy="377637"/>
            <a:chOff x="3284" y="33728"/>
            <a:chExt cx="3587996" cy="720000"/>
          </a:xfrm>
        </p:grpSpPr>
        <p:sp>
          <p:nvSpPr>
            <p:cNvPr id="27" name="Rectángulo 22">
              <a:extLst>
                <a:ext uri="{FF2B5EF4-FFF2-40B4-BE49-F238E27FC236}">
                  <a16:creationId xmlns:a16="http://schemas.microsoft.com/office/drawing/2014/main" id="{8FF67113-FBAB-4308-BEDB-C38D346C2BFA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uadroTexto 23">
              <a:extLst>
                <a:ext uri="{FF2B5EF4-FFF2-40B4-BE49-F238E27FC236}">
                  <a16:creationId xmlns:a16="http://schemas.microsoft.com/office/drawing/2014/main" id="{925558F5-03AA-48A1-98FB-43B1AF9F7FCC}"/>
                </a:ext>
              </a:extLst>
            </p:cNvPr>
            <p:cNvSpPr txBox="1"/>
            <p:nvPr/>
          </p:nvSpPr>
          <p:spPr>
            <a:xfrm>
              <a:off x="3284" y="33728"/>
              <a:ext cx="3587996" cy="720000"/>
            </a:xfrm>
            <a:prstGeom prst="rect">
              <a:avLst/>
            </a:prstGeom>
            <a:solidFill>
              <a:srgbClr val="EBFFFF"/>
            </a:solidFill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err="1">
                  <a:solidFill>
                    <a:srgbClr val="002060"/>
                  </a:solidFill>
                </a:rPr>
                <a:t>Pendiente</a:t>
              </a:r>
              <a:r>
                <a:rPr lang="en-US" sz="2000" b="1" dirty="0">
                  <a:solidFill>
                    <a:srgbClr val="002060"/>
                  </a:solidFill>
                </a:rPr>
                <a:t> de </a:t>
              </a:r>
              <a:r>
                <a:rPr lang="en-US" sz="2000" b="1" dirty="0" err="1">
                  <a:solidFill>
                    <a:srgbClr val="002060"/>
                  </a:solidFill>
                </a:rPr>
                <a:t>ejecución</a:t>
              </a:r>
              <a:endParaRPr lang="es-DO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9" name="Grupo 5">
            <a:extLst>
              <a:ext uri="{FF2B5EF4-FFF2-40B4-BE49-F238E27FC236}">
                <a16:creationId xmlns:a16="http://schemas.microsoft.com/office/drawing/2014/main" id="{8DDA4487-DF05-4D6E-809A-B87EFB50D21F}"/>
              </a:ext>
            </a:extLst>
          </p:cNvPr>
          <p:cNvGrpSpPr/>
          <p:nvPr/>
        </p:nvGrpSpPr>
        <p:grpSpPr>
          <a:xfrm>
            <a:off x="355871" y="3965185"/>
            <a:ext cx="2346386" cy="1265433"/>
            <a:chOff x="3284" y="33728"/>
            <a:chExt cx="3203973" cy="720000"/>
          </a:xfrm>
        </p:grpSpPr>
        <p:sp>
          <p:nvSpPr>
            <p:cNvPr id="30" name="Rectángulo 6">
              <a:extLst>
                <a:ext uri="{FF2B5EF4-FFF2-40B4-BE49-F238E27FC236}">
                  <a16:creationId xmlns:a16="http://schemas.microsoft.com/office/drawing/2014/main" id="{53527879-22AA-4C50-BC1D-E658BDC2E8EF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uadroTexto 7">
              <a:extLst>
                <a:ext uri="{FF2B5EF4-FFF2-40B4-BE49-F238E27FC236}">
                  <a16:creationId xmlns:a16="http://schemas.microsoft.com/office/drawing/2014/main" id="{EC59959B-0E29-45C4-B14A-7E061328BC65}"/>
                </a:ext>
              </a:extLst>
            </p:cNvPr>
            <p:cNvSpPr txBox="1"/>
            <p:nvPr/>
          </p:nvSpPr>
          <p:spPr>
            <a:xfrm>
              <a:off x="3284" y="33728"/>
              <a:ext cx="3203969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 err="1">
                  <a:latin typeface="Century Gothic" panose="020B0502020202020204" pitchFamily="34" charset="0"/>
                </a:rPr>
                <a:t>Finalización</a:t>
              </a:r>
              <a:r>
                <a:rPr lang="en-US" sz="1600" dirty="0">
                  <a:latin typeface="Century Gothic" panose="020B0502020202020204" pitchFamily="34" charset="0"/>
                </a:rPr>
                <a:t> del </a:t>
              </a:r>
              <a:r>
                <a:rPr lang="en-US" sz="1600" dirty="0" err="1">
                  <a:latin typeface="Century Gothic" panose="020B0502020202020204" pitchFamily="34" charset="0"/>
                </a:rPr>
                <a:t>cierre</a:t>
              </a:r>
              <a:r>
                <a:rPr lang="en-US" sz="1600" dirty="0">
                  <a:latin typeface="Century Gothic" panose="020B0502020202020204" pitchFamily="34" charset="0"/>
                </a:rPr>
                <a:t> de </a:t>
              </a:r>
              <a:r>
                <a:rPr lang="en-US" sz="1600" dirty="0" err="1">
                  <a:latin typeface="Century Gothic" panose="020B0502020202020204" pitchFamily="34" charset="0"/>
                </a:rPr>
                <a:t>brechas</a:t>
              </a:r>
              <a:r>
                <a:rPr lang="en-US" sz="1600" dirty="0"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latin typeface="Century Gothic" panose="020B0502020202020204" pitchFamily="34" charset="0"/>
                </a:rPr>
                <a:t>identificadas</a:t>
              </a:r>
              <a:endParaRPr lang="es-DO" sz="16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Rectángulo 16">
            <a:extLst>
              <a:ext uri="{FF2B5EF4-FFF2-40B4-BE49-F238E27FC236}">
                <a16:creationId xmlns:a16="http://schemas.microsoft.com/office/drawing/2014/main" id="{752DC951-208B-444E-9BAD-43106633DEFB}"/>
              </a:ext>
            </a:extLst>
          </p:cNvPr>
          <p:cNvSpPr/>
          <p:nvPr/>
        </p:nvSpPr>
        <p:spPr>
          <a:xfrm>
            <a:off x="2899186" y="3945356"/>
            <a:ext cx="2533693" cy="1285262"/>
          </a:xfrm>
          <a:prstGeom prst="rect">
            <a:avLst/>
          </a:prstGeom>
          <a:solidFill>
            <a:srgbClr val="EBFFFF">
              <a:alpha val="89804"/>
            </a:srgb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0"/>
            <a:r>
              <a:rPr lang="es-DO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Elaboración de instrumentos y herramientas vinculadas a la Sección V, VI y VII del GCF</a:t>
            </a:r>
          </a:p>
        </p:txBody>
      </p:sp>
      <p:grpSp>
        <p:nvGrpSpPr>
          <p:cNvPr id="33" name="Grupo 5">
            <a:extLst>
              <a:ext uri="{FF2B5EF4-FFF2-40B4-BE49-F238E27FC236}">
                <a16:creationId xmlns:a16="http://schemas.microsoft.com/office/drawing/2014/main" id="{8DDA4487-DF05-4D6E-809A-B87EFB50D21F}"/>
              </a:ext>
            </a:extLst>
          </p:cNvPr>
          <p:cNvGrpSpPr/>
          <p:nvPr/>
        </p:nvGrpSpPr>
        <p:grpSpPr>
          <a:xfrm>
            <a:off x="5653477" y="3955270"/>
            <a:ext cx="2346386" cy="1265433"/>
            <a:chOff x="3284" y="33728"/>
            <a:chExt cx="3203973" cy="720000"/>
          </a:xfrm>
        </p:grpSpPr>
        <p:sp>
          <p:nvSpPr>
            <p:cNvPr id="34" name="Rectángulo 6">
              <a:extLst>
                <a:ext uri="{FF2B5EF4-FFF2-40B4-BE49-F238E27FC236}">
                  <a16:creationId xmlns:a16="http://schemas.microsoft.com/office/drawing/2014/main" id="{53527879-22AA-4C50-BC1D-E658BDC2E8EF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CuadroTexto 7">
              <a:extLst>
                <a:ext uri="{FF2B5EF4-FFF2-40B4-BE49-F238E27FC236}">
                  <a16:creationId xmlns:a16="http://schemas.microsoft.com/office/drawing/2014/main" id="{EC59959B-0E29-45C4-B14A-7E061328BC65}"/>
                </a:ext>
              </a:extLst>
            </p:cNvPr>
            <p:cNvSpPr txBox="1"/>
            <p:nvPr/>
          </p:nvSpPr>
          <p:spPr>
            <a:xfrm>
              <a:off x="3284" y="33728"/>
              <a:ext cx="3203969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 err="1">
                  <a:latin typeface="Century Gothic" panose="020B0502020202020204" pitchFamily="34" charset="0"/>
                </a:rPr>
                <a:t>Consultoría</a:t>
              </a:r>
              <a:r>
                <a:rPr lang="en-US" sz="1600" dirty="0">
                  <a:latin typeface="Century Gothic" panose="020B0502020202020204" pitchFamily="34" charset="0"/>
                </a:rPr>
                <a:t> para </a:t>
              </a:r>
              <a:r>
                <a:rPr lang="en-US" sz="1600" dirty="0" err="1">
                  <a:latin typeface="Century Gothic" panose="020B0502020202020204" pitchFamily="34" charset="0"/>
                </a:rPr>
                <a:t>elaborar</a:t>
              </a:r>
              <a:r>
                <a:rPr lang="en-US" sz="1600" dirty="0">
                  <a:latin typeface="Century Gothic" panose="020B0502020202020204" pitchFamily="34" charset="0"/>
                </a:rPr>
                <a:t>  el Sistema de </a:t>
              </a:r>
              <a:r>
                <a:rPr lang="en-US" sz="1600" dirty="0" err="1">
                  <a:latin typeface="Century Gothic" panose="020B0502020202020204" pitchFamily="34" charset="0"/>
                </a:rPr>
                <a:t>gestión</a:t>
              </a:r>
              <a:r>
                <a:rPr lang="en-US" sz="1600" dirty="0"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latin typeface="Century Gothic" panose="020B0502020202020204" pitchFamily="34" charset="0"/>
                </a:rPr>
                <a:t>Medioambiental</a:t>
              </a:r>
              <a:r>
                <a:rPr lang="en-US" sz="1600" dirty="0">
                  <a:latin typeface="Century Gothic" panose="020B0502020202020204" pitchFamily="34" charset="0"/>
                </a:rPr>
                <a:t> y Social del CEDAF</a:t>
              </a:r>
              <a:endParaRPr lang="es-DO" sz="16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6" name="Rectángulo 16">
            <a:extLst>
              <a:ext uri="{FF2B5EF4-FFF2-40B4-BE49-F238E27FC236}">
                <a16:creationId xmlns:a16="http://schemas.microsoft.com/office/drawing/2014/main" id="{752DC951-208B-444E-9BAD-43106633DEFB}"/>
              </a:ext>
            </a:extLst>
          </p:cNvPr>
          <p:cNvSpPr/>
          <p:nvPr/>
        </p:nvSpPr>
        <p:spPr>
          <a:xfrm>
            <a:off x="8289190" y="3965185"/>
            <a:ext cx="3246580" cy="1285262"/>
          </a:xfrm>
          <a:prstGeom prst="rect">
            <a:avLst/>
          </a:prstGeom>
          <a:solidFill>
            <a:srgbClr val="EBFFFF">
              <a:alpha val="89804"/>
            </a:srgb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0"/>
            <a:r>
              <a:rPr lang="es-DO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Consultoría para elaborar y revisar los procedimientos Administrativos y políticas de ética y transparencia.</a:t>
            </a:r>
          </a:p>
        </p:txBody>
      </p:sp>
      <p:sp>
        <p:nvSpPr>
          <p:cNvPr id="4" name="3 Arco"/>
          <p:cNvSpPr/>
          <p:nvPr/>
        </p:nvSpPr>
        <p:spPr>
          <a:xfrm>
            <a:off x="11426586" y="4773418"/>
            <a:ext cx="566383" cy="914400"/>
          </a:xfrm>
          <a:prstGeom prst="arc">
            <a:avLst>
              <a:gd name="adj1" fmla="val 16200000"/>
              <a:gd name="adj2" fmla="val 5256845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7" name="Grupo 5">
            <a:extLst>
              <a:ext uri="{FF2B5EF4-FFF2-40B4-BE49-F238E27FC236}">
                <a16:creationId xmlns:a16="http://schemas.microsoft.com/office/drawing/2014/main" id="{8DDA4487-DF05-4D6E-809A-B87EFB50D21F}"/>
              </a:ext>
            </a:extLst>
          </p:cNvPr>
          <p:cNvGrpSpPr/>
          <p:nvPr/>
        </p:nvGrpSpPr>
        <p:grpSpPr>
          <a:xfrm>
            <a:off x="9080200" y="5449699"/>
            <a:ext cx="2346386" cy="1265433"/>
            <a:chOff x="3284" y="33728"/>
            <a:chExt cx="3203973" cy="720000"/>
          </a:xfrm>
        </p:grpSpPr>
        <p:sp>
          <p:nvSpPr>
            <p:cNvPr id="38" name="Rectángulo 6">
              <a:extLst>
                <a:ext uri="{FF2B5EF4-FFF2-40B4-BE49-F238E27FC236}">
                  <a16:creationId xmlns:a16="http://schemas.microsoft.com/office/drawing/2014/main" id="{53527879-22AA-4C50-BC1D-E658BDC2E8EF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CuadroTexto 7">
              <a:extLst>
                <a:ext uri="{FF2B5EF4-FFF2-40B4-BE49-F238E27FC236}">
                  <a16:creationId xmlns:a16="http://schemas.microsoft.com/office/drawing/2014/main" id="{EC59959B-0E29-45C4-B14A-7E061328BC65}"/>
                </a:ext>
              </a:extLst>
            </p:cNvPr>
            <p:cNvSpPr txBox="1"/>
            <p:nvPr/>
          </p:nvSpPr>
          <p:spPr>
            <a:xfrm>
              <a:off x="3284" y="33728"/>
              <a:ext cx="3203969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DO" sz="1600" kern="1200" dirty="0">
                  <a:latin typeface="Century Gothic" panose="020B0502020202020204" pitchFamily="34" charset="0"/>
                </a:rPr>
                <a:t>Consultoría para introducir el sistema de quejas en la página web</a:t>
              </a:r>
            </a:p>
          </p:txBody>
        </p:sp>
      </p:grpSp>
      <p:cxnSp>
        <p:nvCxnSpPr>
          <p:cNvPr id="12" name="11 Conector recto"/>
          <p:cNvCxnSpPr>
            <a:cxnSpLocks/>
            <a:endCxn id="32" idx="1"/>
          </p:cNvCxnSpPr>
          <p:nvPr/>
        </p:nvCxnSpPr>
        <p:spPr>
          <a:xfrm>
            <a:off x="2679460" y="4586595"/>
            <a:ext cx="219726" cy="139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5420437" y="4589121"/>
            <a:ext cx="219727" cy="139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8042168" y="4558342"/>
            <a:ext cx="219727" cy="139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ángulo 16">
            <a:extLst>
              <a:ext uri="{FF2B5EF4-FFF2-40B4-BE49-F238E27FC236}">
                <a16:creationId xmlns:a16="http://schemas.microsoft.com/office/drawing/2014/main" id="{752DC951-208B-444E-9BAD-43106633DEFB}"/>
              </a:ext>
            </a:extLst>
          </p:cNvPr>
          <p:cNvSpPr/>
          <p:nvPr/>
        </p:nvSpPr>
        <p:spPr>
          <a:xfrm>
            <a:off x="6349734" y="5459614"/>
            <a:ext cx="2510740" cy="1285262"/>
          </a:xfrm>
          <a:prstGeom prst="rect">
            <a:avLst/>
          </a:prstGeom>
          <a:solidFill>
            <a:srgbClr val="EBFFFF">
              <a:alpha val="89804"/>
            </a:srgb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0"/>
            <a:r>
              <a:rPr lang="es-DO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Talleres de formación al personal del CEDAF</a:t>
            </a:r>
          </a:p>
        </p:txBody>
      </p:sp>
      <p:grpSp>
        <p:nvGrpSpPr>
          <p:cNvPr id="48" name="Grupo 5">
            <a:extLst>
              <a:ext uri="{FF2B5EF4-FFF2-40B4-BE49-F238E27FC236}">
                <a16:creationId xmlns:a16="http://schemas.microsoft.com/office/drawing/2014/main" id="{8DDA4487-DF05-4D6E-809A-B87EFB50D21F}"/>
              </a:ext>
            </a:extLst>
          </p:cNvPr>
          <p:cNvGrpSpPr/>
          <p:nvPr/>
        </p:nvGrpSpPr>
        <p:grpSpPr>
          <a:xfrm>
            <a:off x="3783621" y="5469528"/>
            <a:ext cx="2346386" cy="1265433"/>
            <a:chOff x="3284" y="33728"/>
            <a:chExt cx="3203973" cy="720000"/>
          </a:xfrm>
        </p:grpSpPr>
        <p:sp>
          <p:nvSpPr>
            <p:cNvPr id="49" name="Rectángulo 6">
              <a:extLst>
                <a:ext uri="{FF2B5EF4-FFF2-40B4-BE49-F238E27FC236}">
                  <a16:creationId xmlns:a16="http://schemas.microsoft.com/office/drawing/2014/main" id="{53527879-22AA-4C50-BC1D-E658BDC2E8EF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CuadroTexto 7">
              <a:extLst>
                <a:ext uri="{FF2B5EF4-FFF2-40B4-BE49-F238E27FC236}">
                  <a16:creationId xmlns:a16="http://schemas.microsoft.com/office/drawing/2014/main" id="{EC59959B-0E29-45C4-B14A-7E061328BC65}"/>
                </a:ext>
              </a:extLst>
            </p:cNvPr>
            <p:cNvSpPr txBox="1"/>
            <p:nvPr/>
          </p:nvSpPr>
          <p:spPr>
            <a:xfrm>
              <a:off x="3284" y="33728"/>
              <a:ext cx="3203969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 err="1">
                  <a:latin typeface="Century Gothic" panose="020B0502020202020204" pitchFamily="34" charset="0"/>
                </a:rPr>
                <a:t>Presentación</a:t>
              </a:r>
              <a:r>
                <a:rPr lang="en-US" sz="1600" dirty="0">
                  <a:latin typeface="Century Gothic" panose="020B0502020202020204" pitchFamily="34" charset="0"/>
                </a:rPr>
                <a:t> de </a:t>
              </a:r>
              <a:r>
                <a:rPr lang="en-US" sz="1600" dirty="0" err="1">
                  <a:latin typeface="Century Gothic" panose="020B0502020202020204" pitchFamily="34" charset="0"/>
                </a:rPr>
                <a:t>toda</a:t>
              </a:r>
              <a:r>
                <a:rPr lang="en-US" sz="1600" dirty="0">
                  <a:latin typeface="Century Gothic" panose="020B0502020202020204" pitchFamily="34" charset="0"/>
                </a:rPr>
                <a:t> la </a:t>
              </a:r>
              <a:r>
                <a:rPr lang="en-US" sz="1600" dirty="0" err="1">
                  <a:latin typeface="Century Gothic" panose="020B0502020202020204" pitchFamily="34" charset="0"/>
                </a:rPr>
                <a:t>documentación</a:t>
              </a:r>
              <a:r>
                <a:rPr lang="en-US" sz="1600" dirty="0">
                  <a:latin typeface="Century Gothic" panose="020B0502020202020204" pitchFamily="34" charset="0"/>
                </a:rPr>
                <a:t> y </a:t>
              </a:r>
              <a:r>
                <a:rPr lang="en-US" sz="1600" dirty="0" err="1">
                  <a:latin typeface="Century Gothic" panose="020B0502020202020204" pitchFamily="34" charset="0"/>
                </a:rPr>
                <a:t>los</a:t>
              </a:r>
              <a:r>
                <a:rPr lang="en-US" sz="1600" dirty="0"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latin typeface="Century Gothic" panose="020B0502020202020204" pitchFamily="34" charset="0"/>
                </a:rPr>
                <a:t>cambios</a:t>
              </a:r>
              <a:r>
                <a:rPr lang="en-US" sz="1600" dirty="0">
                  <a:latin typeface="Century Gothic" panose="020B0502020202020204" pitchFamily="34" charset="0"/>
                </a:rPr>
                <a:t> para la </a:t>
              </a:r>
              <a:r>
                <a:rPr lang="en-US" sz="1600" dirty="0" err="1">
                  <a:latin typeface="Century Gothic" panose="020B0502020202020204" pitchFamily="34" charset="0"/>
                </a:rPr>
                <a:t>acreditación</a:t>
              </a:r>
              <a:endParaRPr lang="es-DO" sz="1600" kern="12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52" name="51 Conector recto"/>
          <p:cNvCxnSpPr/>
          <p:nvPr/>
        </p:nvCxnSpPr>
        <p:spPr>
          <a:xfrm>
            <a:off x="8860474" y="6074280"/>
            <a:ext cx="219727" cy="139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6130007" y="6062334"/>
            <a:ext cx="219727" cy="139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Arco"/>
          <p:cNvSpPr/>
          <p:nvPr/>
        </p:nvSpPr>
        <p:spPr>
          <a:xfrm rot="10800000">
            <a:off x="27294" y="3423930"/>
            <a:ext cx="676596" cy="914400"/>
          </a:xfrm>
          <a:prstGeom prst="arc">
            <a:avLst>
              <a:gd name="adj1" fmla="val 16200000"/>
              <a:gd name="adj2" fmla="val 5256845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0" name="Grupo 5">
            <a:extLst>
              <a:ext uri="{FF2B5EF4-FFF2-40B4-BE49-F238E27FC236}">
                <a16:creationId xmlns:a16="http://schemas.microsoft.com/office/drawing/2014/main" id="{8DDA4487-DF05-4D6E-809A-B87EFB50D21F}"/>
              </a:ext>
            </a:extLst>
          </p:cNvPr>
          <p:cNvGrpSpPr/>
          <p:nvPr/>
        </p:nvGrpSpPr>
        <p:grpSpPr>
          <a:xfrm>
            <a:off x="5361132" y="1652705"/>
            <a:ext cx="3332492" cy="1265434"/>
            <a:chOff x="-67984" y="33728"/>
            <a:chExt cx="2887323" cy="720001"/>
          </a:xfrm>
        </p:grpSpPr>
        <p:sp>
          <p:nvSpPr>
            <p:cNvPr id="41" name="Rectángulo 6">
              <a:extLst>
                <a:ext uri="{FF2B5EF4-FFF2-40B4-BE49-F238E27FC236}">
                  <a16:creationId xmlns:a16="http://schemas.microsoft.com/office/drawing/2014/main" id="{53527879-22AA-4C50-BC1D-E658BDC2E8EF}"/>
                </a:ext>
              </a:extLst>
            </p:cNvPr>
            <p:cNvSpPr/>
            <p:nvPr/>
          </p:nvSpPr>
          <p:spPr>
            <a:xfrm>
              <a:off x="3286" y="33728"/>
              <a:ext cx="2816053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CuadroTexto 7">
              <a:extLst>
                <a:ext uri="{FF2B5EF4-FFF2-40B4-BE49-F238E27FC236}">
                  <a16:creationId xmlns:a16="http://schemas.microsoft.com/office/drawing/2014/main" id="{EC59959B-0E29-45C4-B14A-7E061328BC65}"/>
                </a:ext>
              </a:extLst>
            </p:cNvPr>
            <p:cNvSpPr txBox="1"/>
            <p:nvPr/>
          </p:nvSpPr>
          <p:spPr>
            <a:xfrm>
              <a:off x="-67984" y="33729"/>
              <a:ext cx="2887323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 err="1">
                  <a:latin typeface="Century Gothic" panose="020B0502020202020204" pitchFamily="34" charset="0"/>
                </a:rPr>
                <a:t>Solicitadas</a:t>
              </a:r>
              <a:r>
                <a:rPr lang="en-US" sz="1600" dirty="0">
                  <a:latin typeface="Century Gothic" panose="020B0502020202020204" pitchFamily="34" charset="0"/>
                </a:rPr>
                <a:t> las claves de </a:t>
              </a:r>
              <a:r>
                <a:rPr lang="en-US" sz="1600" dirty="0" err="1">
                  <a:latin typeface="Century Gothic" panose="020B0502020202020204" pitchFamily="34" charset="0"/>
                </a:rPr>
                <a:t>acceso</a:t>
              </a:r>
              <a:r>
                <a:rPr lang="en-US" sz="1600" dirty="0">
                  <a:latin typeface="Century Gothic" panose="020B0502020202020204" pitchFamily="34" charset="0"/>
                </a:rPr>
                <a:t> para </a:t>
              </a:r>
              <a:r>
                <a:rPr lang="en-US" sz="1600" dirty="0" err="1">
                  <a:latin typeface="Century Gothic" panose="020B0502020202020204" pitchFamily="34" charset="0"/>
                </a:rPr>
                <a:t>iniciar</a:t>
              </a:r>
              <a:r>
                <a:rPr lang="en-US" sz="1600" dirty="0">
                  <a:latin typeface="Century Gothic" panose="020B0502020202020204" pitchFamily="34" charset="0"/>
                </a:rPr>
                <a:t> el </a:t>
              </a:r>
              <a:r>
                <a:rPr lang="en-US" sz="1600" dirty="0" err="1">
                  <a:latin typeface="Century Gothic" panose="020B0502020202020204" pitchFamily="34" charset="0"/>
                </a:rPr>
                <a:t>procedimiento</a:t>
              </a:r>
              <a:r>
                <a:rPr lang="en-US" sz="1600" dirty="0">
                  <a:latin typeface="Century Gothic" panose="020B0502020202020204" pitchFamily="34" charset="0"/>
                </a:rPr>
                <a:t> de </a:t>
              </a:r>
              <a:r>
                <a:rPr lang="en-US" sz="1600" dirty="0" err="1">
                  <a:latin typeface="Century Gothic" panose="020B0502020202020204" pitchFamily="34" charset="0"/>
                </a:rPr>
                <a:t>acreditación</a:t>
              </a:r>
              <a:r>
                <a:rPr lang="en-US" sz="1600" dirty="0">
                  <a:latin typeface="Century Gothic" panose="020B0502020202020204" pitchFamily="34" charset="0"/>
                </a:rPr>
                <a:t>. </a:t>
              </a:r>
              <a:r>
                <a:rPr lang="en-US" sz="1600" dirty="0" err="1">
                  <a:latin typeface="Century Gothic" panose="020B0502020202020204" pitchFamily="34" charset="0"/>
                </a:rPr>
                <a:t>Pendientes</a:t>
              </a:r>
              <a:r>
                <a:rPr lang="en-US" sz="1600" dirty="0">
                  <a:latin typeface="Century Gothic" panose="020B0502020202020204" pitchFamily="34" charset="0"/>
                </a:rPr>
                <a:t> de la </a:t>
              </a:r>
              <a:r>
                <a:rPr lang="en-US" sz="1600" dirty="0" err="1">
                  <a:latin typeface="Century Gothic" panose="020B0502020202020204" pitchFamily="34" charset="0"/>
                </a:rPr>
                <a:t>respuesta</a:t>
              </a:r>
              <a:r>
                <a:rPr lang="en-US" sz="1600" dirty="0">
                  <a:latin typeface="Century Gothic" panose="020B0502020202020204" pitchFamily="34" charset="0"/>
                </a:rPr>
                <a:t> del GCF</a:t>
              </a:r>
              <a:endParaRPr lang="es-DO" sz="16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1" name="Rectángulo 16">
            <a:extLst>
              <a:ext uri="{FF2B5EF4-FFF2-40B4-BE49-F238E27FC236}">
                <a16:creationId xmlns:a16="http://schemas.microsoft.com/office/drawing/2014/main" id="{752DC951-208B-444E-9BAD-43106633DEFB}"/>
              </a:ext>
            </a:extLst>
          </p:cNvPr>
          <p:cNvSpPr/>
          <p:nvPr/>
        </p:nvSpPr>
        <p:spPr>
          <a:xfrm>
            <a:off x="8838953" y="1652707"/>
            <a:ext cx="3154016" cy="1285262"/>
          </a:xfrm>
          <a:prstGeom prst="rect">
            <a:avLst/>
          </a:prstGeom>
          <a:solidFill>
            <a:srgbClr val="EBFFFF">
              <a:alpha val="89804"/>
            </a:srgb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0" algn="ctr"/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Contratación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de la </a:t>
            </a:r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consultoría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para el </a:t>
            </a:r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cierre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brechas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vinculadas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a la </a:t>
            </a:r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Sección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V (</a:t>
            </a:r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gestión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proyectos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  <a:endParaRPr lang="es-DO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9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86CB-8D0D-473E-B097-791E5386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9" y="1359739"/>
            <a:ext cx="10454188" cy="737046"/>
          </a:xfrm>
        </p:spPr>
        <p:txBody>
          <a:bodyPr>
            <a:normAutofit/>
          </a:bodyPr>
          <a:lstStyle/>
          <a:p>
            <a:pPr algn="ctr"/>
            <a:r>
              <a:rPr lang="es-DO" sz="3600" b="1" dirty="0">
                <a:solidFill>
                  <a:srgbClr val="44546A"/>
                </a:solidFill>
              </a:rPr>
              <a:t>Resultado 4. Fortalecimiento de la estrategia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C59959B-0E29-45C4-B14A-7E061328BC65}"/>
              </a:ext>
            </a:extLst>
          </p:cNvPr>
          <p:cNvSpPr txBox="1"/>
          <p:nvPr/>
        </p:nvSpPr>
        <p:spPr>
          <a:xfrm>
            <a:off x="433423" y="2961081"/>
            <a:ext cx="2053696" cy="1706452"/>
          </a:xfrm>
          <a:prstGeom prst="rect">
            <a:avLst/>
          </a:prstGeom>
          <a:solidFill>
            <a:srgbClr val="EBFFFF"/>
          </a:solidFill>
          <a:ln>
            <a:solidFill>
              <a:srgbClr val="44546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 err="1">
                <a:solidFill>
                  <a:srgbClr val="44546A"/>
                </a:solidFill>
                <a:latin typeface="Century Gothic" panose="020B0502020202020204" pitchFamily="34" charset="0"/>
              </a:rPr>
              <a:t>Cambios</a:t>
            </a:r>
            <a:r>
              <a:rPr lang="en-US" sz="1600" dirty="0">
                <a:solidFill>
                  <a:srgbClr val="44546A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solidFill>
                  <a:srgbClr val="44546A"/>
                </a:solidFill>
                <a:latin typeface="Century Gothic" panose="020B0502020202020204" pitchFamily="34" charset="0"/>
              </a:rPr>
              <a:t>en</a:t>
            </a:r>
            <a:r>
              <a:rPr lang="en-US" sz="1600" dirty="0">
                <a:solidFill>
                  <a:srgbClr val="44546A"/>
                </a:solidFill>
                <a:latin typeface="Century Gothic" panose="020B0502020202020204" pitchFamily="34" charset="0"/>
              </a:rPr>
              <a:t> la </a:t>
            </a:r>
            <a:r>
              <a:rPr lang="en-US" sz="1600" dirty="0" err="1">
                <a:solidFill>
                  <a:srgbClr val="44546A"/>
                </a:solidFill>
                <a:latin typeface="Century Gothic" panose="020B0502020202020204" pitchFamily="34" charset="0"/>
              </a:rPr>
              <a:t>propuesta</a:t>
            </a:r>
            <a:endParaRPr lang="es-DO" sz="1600" kern="1200" dirty="0">
              <a:solidFill>
                <a:srgbClr val="44546A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Conector recto 4">
            <a:extLst>
              <a:ext uri="{FF2B5EF4-FFF2-40B4-BE49-F238E27FC236}">
                <a16:creationId xmlns:a16="http://schemas.microsoft.com/office/drawing/2014/main" id="{970D1795-9B62-4EC5-9874-AC488FCFE7A5}"/>
              </a:ext>
            </a:extLst>
          </p:cNvPr>
          <p:cNvCxnSpPr>
            <a:cxnSpLocks/>
          </p:cNvCxnSpPr>
          <p:nvPr/>
        </p:nvCxnSpPr>
        <p:spPr>
          <a:xfrm>
            <a:off x="423079" y="2219616"/>
            <a:ext cx="7683689" cy="0"/>
          </a:xfrm>
          <a:prstGeom prst="line">
            <a:avLst/>
          </a:prstGeom>
          <a:ln w="28575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o 21">
            <a:extLst>
              <a:ext uri="{FF2B5EF4-FFF2-40B4-BE49-F238E27FC236}">
                <a16:creationId xmlns:a16="http://schemas.microsoft.com/office/drawing/2014/main" id="{BBB59FAB-076D-4333-A35B-7918C45C0B99}"/>
              </a:ext>
            </a:extLst>
          </p:cNvPr>
          <p:cNvGrpSpPr/>
          <p:nvPr/>
        </p:nvGrpSpPr>
        <p:grpSpPr>
          <a:xfrm>
            <a:off x="2907396" y="2522753"/>
            <a:ext cx="9132287" cy="377637"/>
            <a:chOff x="3284" y="33728"/>
            <a:chExt cx="3203973" cy="720000"/>
          </a:xfrm>
        </p:grpSpPr>
        <p:sp>
          <p:nvSpPr>
            <p:cNvPr id="27" name="Rectángulo 22">
              <a:extLst>
                <a:ext uri="{FF2B5EF4-FFF2-40B4-BE49-F238E27FC236}">
                  <a16:creationId xmlns:a16="http://schemas.microsoft.com/office/drawing/2014/main" id="{8FF67113-FBAB-4308-BEDB-C38D346C2BFA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  <a:ln>
              <a:solidFill>
                <a:srgbClr val="44546A"/>
              </a:solidFill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uadroTexto 23">
              <a:extLst>
                <a:ext uri="{FF2B5EF4-FFF2-40B4-BE49-F238E27FC236}">
                  <a16:creationId xmlns:a16="http://schemas.microsoft.com/office/drawing/2014/main" id="{925558F5-03AA-48A1-98FB-43B1AF9F7FCC}"/>
                </a:ext>
              </a:extLst>
            </p:cNvPr>
            <p:cNvSpPr txBox="1"/>
            <p:nvPr/>
          </p:nvSpPr>
          <p:spPr>
            <a:xfrm>
              <a:off x="3284" y="33728"/>
              <a:ext cx="3203969" cy="720000"/>
            </a:xfrm>
            <a:prstGeom prst="rect">
              <a:avLst/>
            </a:prstGeom>
            <a:solidFill>
              <a:srgbClr val="EBFFFF"/>
            </a:solidFill>
            <a:ln>
              <a:solidFill>
                <a:srgbClr val="44546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rgbClr val="002060"/>
                  </a:solidFill>
                </a:rPr>
                <a:t>Se </a:t>
              </a:r>
              <a:r>
                <a:rPr lang="en-US" sz="2000" b="1" kern="1200" dirty="0" err="1">
                  <a:solidFill>
                    <a:srgbClr val="002060"/>
                  </a:solidFill>
                </a:rPr>
                <a:t>ejecutará</a:t>
              </a:r>
              <a:r>
                <a:rPr lang="en-US" sz="2000" b="1" kern="1200" dirty="0">
                  <a:solidFill>
                    <a:srgbClr val="002060"/>
                  </a:solidFill>
                </a:rPr>
                <a:t> </a:t>
              </a:r>
              <a:r>
                <a:rPr lang="en-US" sz="2000" b="1" kern="1200" dirty="0" err="1">
                  <a:solidFill>
                    <a:srgbClr val="002060"/>
                  </a:solidFill>
                </a:rPr>
                <a:t>en</a:t>
              </a:r>
              <a:r>
                <a:rPr lang="en-US" sz="2000" b="1" kern="1200" dirty="0">
                  <a:solidFill>
                    <a:srgbClr val="002060"/>
                  </a:solidFill>
                </a:rPr>
                <a:t> el </a:t>
              </a:r>
              <a:r>
                <a:rPr lang="en-US" sz="2000" b="1" kern="1200" dirty="0" err="1">
                  <a:solidFill>
                    <a:srgbClr val="002060"/>
                  </a:solidFill>
                </a:rPr>
                <a:t>último</a:t>
              </a:r>
              <a:r>
                <a:rPr lang="en-US" sz="2000" b="1" kern="1200" dirty="0">
                  <a:solidFill>
                    <a:srgbClr val="002060"/>
                  </a:solidFill>
                </a:rPr>
                <a:t> </a:t>
              </a:r>
              <a:r>
                <a:rPr lang="en-US" sz="2000" b="1" kern="1200" dirty="0" err="1">
                  <a:solidFill>
                    <a:srgbClr val="002060"/>
                  </a:solidFill>
                </a:rPr>
                <a:t>trimestre</a:t>
              </a:r>
              <a:r>
                <a:rPr lang="en-US" sz="2000" b="1" kern="1200" dirty="0">
                  <a:solidFill>
                    <a:srgbClr val="002060"/>
                  </a:solidFill>
                </a:rPr>
                <a:t> del 2022 y primer </a:t>
              </a:r>
              <a:r>
                <a:rPr lang="en-US" sz="2000" b="1" kern="1200" dirty="0" err="1">
                  <a:solidFill>
                    <a:srgbClr val="002060"/>
                  </a:solidFill>
                </a:rPr>
                <a:t>trimestre</a:t>
              </a:r>
              <a:r>
                <a:rPr lang="en-US" sz="2000" b="1" kern="1200" dirty="0">
                  <a:solidFill>
                    <a:srgbClr val="002060"/>
                  </a:solidFill>
                </a:rPr>
                <a:t> del 2023</a:t>
              </a:r>
              <a:endParaRPr lang="es-DO" sz="20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2" name="Rectángulo 16">
            <a:extLst>
              <a:ext uri="{FF2B5EF4-FFF2-40B4-BE49-F238E27FC236}">
                <a16:creationId xmlns:a16="http://schemas.microsoft.com/office/drawing/2014/main" id="{752DC951-208B-444E-9BAD-43106633DEFB}"/>
              </a:ext>
            </a:extLst>
          </p:cNvPr>
          <p:cNvSpPr/>
          <p:nvPr/>
        </p:nvSpPr>
        <p:spPr>
          <a:xfrm>
            <a:off x="2921471" y="2961080"/>
            <a:ext cx="2455747" cy="1706453"/>
          </a:xfrm>
          <a:prstGeom prst="rect">
            <a:avLst/>
          </a:prstGeom>
          <a:solidFill>
            <a:srgbClr val="44546A">
              <a:alpha val="89804"/>
            </a:srgbClr>
          </a:solidFill>
          <a:ln>
            <a:solidFill>
              <a:srgbClr val="44546A">
                <a:alpha val="89804"/>
              </a:srgbClr>
            </a:solidFill>
          </a:ln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0"/>
            <a:r>
              <a:rPr lang="es-D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Contratación de especialistas para la elaboración de una cartera de proyectos para el país y 3 notas de concepto</a:t>
            </a:r>
          </a:p>
        </p:txBody>
      </p:sp>
      <p:grpSp>
        <p:nvGrpSpPr>
          <p:cNvPr id="43" name="Grupo 21">
            <a:extLst>
              <a:ext uri="{FF2B5EF4-FFF2-40B4-BE49-F238E27FC236}">
                <a16:creationId xmlns:a16="http://schemas.microsoft.com/office/drawing/2014/main" id="{BBB59FAB-076D-4333-A35B-7918C45C0B99}"/>
              </a:ext>
            </a:extLst>
          </p:cNvPr>
          <p:cNvGrpSpPr/>
          <p:nvPr/>
        </p:nvGrpSpPr>
        <p:grpSpPr>
          <a:xfrm>
            <a:off x="423079" y="2532869"/>
            <a:ext cx="2064040" cy="377637"/>
            <a:chOff x="3284" y="33728"/>
            <a:chExt cx="3203973" cy="720000"/>
          </a:xfrm>
        </p:grpSpPr>
        <p:sp>
          <p:nvSpPr>
            <p:cNvPr id="44" name="Rectángulo 22">
              <a:extLst>
                <a:ext uri="{FF2B5EF4-FFF2-40B4-BE49-F238E27FC236}">
                  <a16:creationId xmlns:a16="http://schemas.microsoft.com/office/drawing/2014/main" id="{8FF67113-FBAB-4308-BEDB-C38D346C2BFA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  <a:ln>
              <a:solidFill>
                <a:srgbClr val="44546A"/>
              </a:solidFill>
            </a:ln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CuadroTexto 23">
              <a:extLst>
                <a:ext uri="{FF2B5EF4-FFF2-40B4-BE49-F238E27FC236}">
                  <a16:creationId xmlns:a16="http://schemas.microsoft.com/office/drawing/2014/main" id="{925558F5-03AA-48A1-98FB-43B1AF9F7FCC}"/>
                </a:ext>
              </a:extLst>
            </p:cNvPr>
            <p:cNvSpPr txBox="1"/>
            <p:nvPr/>
          </p:nvSpPr>
          <p:spPr>
            <a:xfrm>
              <a:off x="3284" y="33728"/>
              <a:ext cx="3203969" cy="720000"/>
            </a:xfrm>
            <a:prstGeom prst="rect">
              <a:avLst/>
            </a:prstGeom>
            <a:solidFill>
              <a:srgbClr val="44546A"/>
            </a:solidFill>
            <a:ln>
              <a:solidFill>
                <a:srgbClr val="44546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 err="1">
                  <a:solidFill>
                    <a:schemeClr val="bg1"/>
                  </a:solidFill>
                </a:rPr>
                <a:t>Ejecutado</a:t>
              </a:r>
              <a:endParaRPr lang="es-DO" sz="20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65B6DE3-6A5A-48AC-AF35-044C436897CD}"/>
              </a:ext>
            </a:extLst>
          </p:cNvPr>
          <p:cNvSpPr txBox="1">
            <a:spLocks/>
          </p:cNvSpPr>
          <p:nvPr/>
        </p:nvSpPr>
        <p:spPr>
          <a:xfrm>
            <a:off x="7968765" y="319531"/>
            <a:ext cx="3341757" cy="862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800" dirty="0">
                <a:solidFill>
                  <a:srgbClr val="002060"/>
                </a:solidFill>
              </a:rPr>
              <a:t>Ejecución en el cuarto trimestre del 2022</a:t>
            </a:r>
          </a:p>
        </p:txBody>
      </p:sp>
      <p:pic>
        <p:nvPicPr>
          <p:cNvPr id="15" name="Gráfico 12" descr="Lupa con relleno sólido">
            <a:extLst>
              <a:ext uri="{FF2B5EF4-FFF2-40B4-BE49-F238E27FC236}">
                <a16:creationId xmlns:a16="http://schemas.microsoft.com/office/drawing/2014/main" id="{31262980-E371-4D86-8828-46928983BB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6558" y="409175"/>
            <a:ext cx="683034" cy="683034"/>
          </a:xfrm>
          <a:prstGeom prst="rect">
            <a:avLst/>
          </a:prstGeom>
        </p:spPr>
      </p:pic>
      <p:sp>
        <p:nvSpPr>
          <p:cNvPr id="16" name="CuadroTexto 7">
            <a:extLst>
              <a:ext uri="{FF2B5EF4-FFF2-40B4-BE49-F238E27FC236}">
                <a16:creationId xmlns:a16="http://schemas.microsoft.com/office/drawing/2014/main" id="{EC59959B-0E29-45C4-B14A-7E061328BC65}"/>
              </a:ext>
            </a:extLst>
          </p:cNvPr>
          <p:cNvSpPr txBox="1"/>
          <p:nvPr/>
        </p:nvSpPr>
        <p:spPr>
          <a:xfrm>
            <a:off x="5512665" y="2963080"/>
            <a:ext cx="2053696" cy="1704453"/>
          </a:xfrm>
          <a:prstGeom prst="rect">
            <a:avLst/>
          </a:prstGeom>
          <a:solidFill>
            <a:srgbClr val="EBFFFF"/>
          </a:solidFill>
          <a:ln>
            <a:solidFill>
              <a:srgbClr val="44546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>
                <a:solidFill>
                  <a:srgbClr val="44546A"/>
                </a:solidFill>
                <a:latin typeface="Century Gothic" panose="020B0502020202020204" pitchFamily="34" charset="0"/>
              </a:rPr>
              <a:t>4 </a:t>
            </a:r>
            <a:r>
              <a:rPr lang="en-US" sz="1600" dirty="0" err="1">
                <a:solidFill>
                  <a:srgbClr val="44546A"/>
                </a:solidFill>
                <a:latin typeface="Century Gothic" panose="020B0502020202020204" pitchFamily="34" charset="0"/>
              </a:rPr>
              <a:t>talleres</a:t>
            </a:r>
            <a:r>
              <a:rPr lang="en-US" sz="1600" dirty="0">
                <a:solidFill>
                  <a:srgbClr val="44546A"/>
                </a:solidFill>
                <a:latin typeface="Century Gothic" panose="020B0502020202020204" pitchFamily="34" charset="0"/>
              </a:rPr>
              <a:t> de </a:t>
            </a:r>
            <a:r>
              <a:rPr lang="en-US" sz="1600" dirty="0" err="1">
                <a:solidFill>
                  <a:srgbClr val="44546A"/>
                </a:solidFill>
                <a:latin typeface="Century Gothic" panose="020B0502020202020204" pitchFamily="34" charset="0"/>
              </a:rPr>
              <a:t>identificación</a:t>
            </a:r>
            <a:r>
              <a:rPr lang="en-US" sz="1600" dirty="0">
                <a:solidFill>
                  <a:srgbClr val="44546A"/>
                </a:solidFill>
                <a:latin typeface="Century Gothic" panose="020B0502020202020204" pitchFamily="34" charset="0"/>
              </a:rPr>
              <a:t> de </a:t>
            </a:r>
            <a:r>
              <a:rPr lang="en-US" sz="1600" dirty="0" err="1">
                <a:solidFill>
                  <a:srgbClr val="44546A"/>
                </a:solidFill>
                <a:latin typeface="Century Gothic" panose="020B0502020202020204" pitchFamily="34" charset="0"/>
              </a:rPr>
              <a:t>oportunidades</a:t>
            </a:r>
            <a:r>
              <a:rPr lang="en-US" sz="1600" dirty="0">
                <a:solidFill>
                  <a:srgbClr val="44546A"/>
                </a:solidFill>
                <a:latin typeface="Century Gothic" panose="020B0502020202020204" pitchFamily="34" charset="0"/>
              </a:rPr>
              <a:t> de </a:t>
            </a:r>
            <a:r>
              <a:rPr lang="en-US" sz="1600" dirty="0" err="1">
                <a:solidFill>
                  <a:srgbClr val="44546A"/>
                </a:solidFill>
                <a:latin typeface="Century Gothic" panose="020B0502020202020204" pitchFamily="34" charset="0"/>
              </a:rPr>
              <a:t>proyectos</a:t>
            </a:r>
            <a:r>
              <a:rPr lang="en-US" sz="1600" dirty="0">
                <a:solidFill>
                  <a:srgbClr val="44546A"/>
                </a:solidFill>
                <a:latin typeface="Century Gothic" panose="020B0502020202020204" pitchFamily="34" charset="0"/>
              </a:rPr>
              <a:t> </a:t>
            </a:r>
            <a:endParaRPr lang="es-DO" sz="1600" kern="1200" dirty="0">
              <a:solidFill>
                <a:srgbClr val="44546A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52DC951-208B-444E-9BAD-43106633DEFB}"/>
              </a:ext>
            </a:extLst>
          </p:cNvPr>
          <p:cNvSpPr/>
          <p:nvPr/>
        </p:nvSpPr>
        <p:spPr>
          <a:xfrm>
            <a:off x="7730134" y="2963079"/>
            <a:ext cx="2096254" cy="1704453"/>
          </a:xfrm>
          <a:prstGeom prst="rect">
            <a:avLst/>
          </a:prstGeom>
          <a:solidFill>
            <a:srgbClr val="44546A">
              <a:alpha val="89804"/>
            </a:srgbClr>
          </a:solidFill>
          <a:ln>
            <a:solidFill>
              <a:srgbClr val="44546A">
                <a:alpha val="89804"/>
              </a:srgbClr>
            </a:solidFill>
          </a:ln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0"/>
            <a:r>
              <a:rPr lang="es-D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Contratación de especialistas para la elaboración de la Hoja de Ruta de Finanzas Sostenibles</a:t>
            </a:r>
          </a:p>
        </p:txBody>
      </p:sp>
      <p:sp>
        <p:nvSpPr>
          <p:cNvPr id="18" name="CuadroTexto 7">
            <a:extLst>
              <a:ext uri="{FF2B5EF4-FFF2-40B4-BE49-F238E27FC236}">
                <a16:creationId xmlns:a16="http://schemas.microsoft.com/office/drawing/2014/main" id="{EC59959B-0E29-45C4-B14A-7E061328BC65}"/>
              </a:ext>
            </a:extLst>
          </p:cNvPr>
          <p:cNvSpPr txBox="1"/>
          <p:nvPr/>
        </p:nvSpPr>
        <p:spPr>
          <a:xfrm>
            <a:off x="9985988" y="2961080"/>
            <a:ext cx="2053696" cy="1704453"/>
          </a:xfrm>
          <a:prstGeom prst="rect">
            <a:avLst/>
          </a:prstGeom>
          <a:solidFill>
            <a:srgbClr val="EBFFFF"/>
          </a:solidFill>
          <a:ln>
            <a:solidFill>
              <a:srgbClr val="44546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0" tIns="101600" rIns="177800" bIns="101600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>
                <a:solidFill>
                  <a:srgbClr val="44546A"/>
                </a:solidFill>
                <a:latin typeface="Century Gothic" panose="020B0502020202020204" pitchFamily="34" charset="0"/>
              </a:rPr>
              <a:t>6 </a:t>
            </a:r>
            <a:r>
              <a:rPr lang="en-US" sz="1600" dirty="0" err="1">
                <a:solidFill>
                  <a:srgbClr val="44546A"/>
                </a:solidFill>
                <a:latin typeface="Century Gothic" panose="020B0502020202020204" pitchFamily="34" charset="0"/>
              </a:rPr>
              <a:t>talleres</a:t>
            </a:r>
            <a:r>
              <a:rPr lang="en-US" sz="1600" dirty="0">
                <a:solidFill>
                  <a:srgbClr val="44546A"/>
                </a:solidFill>
                <a:latin typeface="Century Gothic" panose="020B0502020202020204" pitchFamily="34" charset="0"/>
              </a:rPr>
              <a:t> de </a:t>
            </a:r>
            <a:r>
              <a:rPr lang="en-US" sz="1600" dirty="0" err="1">
                <a:solidFill>
                  <a:srgbClr val="44546A"/>
                </a:solidFill>
                <a:latin typeface="Century Gothic" panose="020B0502020202020204" pitchFamily="34" charset="0"/>
              </a:rPr>
              <a:t>elaboración</a:t>
            </a:r>
            <a:r>
              <a:rPr lang="en-US" sz="1600" dirty="0">
                <a:solidFill>
                  <a:srgbClr val="44546A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solidFill>
                  <a:srgbClr val="44546A"/>
                </a:solidFill>
                <a:latin typeface="Century Gothic" panose="020B0502020202020204" pitchFamily="34" charset="0"/>
              </a:rPr>
              <a:t>participativa</a:t>
            </a:r>
            <a:r>
              <a:rPr lang="en-US" sz="1600" dirty="0">
                <a:solidFill>
                  <a:srgbClr val="44546A"/>
                </a:solidFill>
                <a:latin typeface="Century Gothic" panose="020B0502020202020204" pitchFamily="34" charset="0"/>
              </a:rPr>
              <a:t> de la </a:t>
            </a:r>
            <a:r>
              <a:rPr lang="en-US" sz="1600" dirty="0" err="1">
                <a:solidFill>
                  <a:srgbClr val="44546A"/>
                </a:solidFill>
                <a:latin typeface="Century Gothic" panose="020B0502020202020204" pitchFamily="34" charset="0"/>
              </a:rPr>
              <a:t>Hoja</a:t>
            </a:r>
            <a:r>
              <a:rPr lang="en-US" sz="1600" dirty="0">
                <a:solidFill>
                  <a:srgbClr val="44546A"/>
                </a:solidFill>
                <a:latin typeface="Century Gothic" panose="020B0502020202020204" pitchFamily="34" charset="0"/>
              </a:rPr>
              <a:t> de </a:t>
            </a:r>
            <a:r>
              <a:rPr lang="en-US" sz="1600" dirty="0" err="1">
                <a:solidFill>
                  <a:srgbClr val="44546A"/>
                </a:solidFill>
                <a:latin typeface="Century Gothic" panose="020B0502020202020204" pitchFamily="34" charset="0"/>
              </a:rPr>
              <a:t>Ruta</a:t>
            </a:r>
            <a:endParaRPr lang="es-DO" sz="1600" kern="1200" dirty="0">
              <a:solidFill>
                <a:srgbClr val="44546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7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634F9-F339-4B1F-BD3C-D5CF6B4494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9696" y="3711575"/>
            <a:ext cx="10515600" cy="1058863"/>
          </a:xfrm>
        </p:spPr>
        <p:txBody>
          <a:bodyPr/>
          <a:lstStyle/>
          <a:p>
            <a:pPr algn="ctr"/>
            <a:r>
              <a:rPr lang="en-US" dirty="0"/>
              <a:t>¡Gracias!</a:t>
            </a:r>
            <a:endParaRPr lang="es-D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94177-4FA0-49F1-9ED3-F62AE1DAF00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77936" y="4770438"/>
            <a:ext cx="10515600" cy="150018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1600" dirty="0"/>
              <a:t>Ana </a:t>
            </a:r>
            <a:r>
              <a:rPr lang="en-US" sz="1600" dirty="0" err="1"/>
              <a:t>Pou</a:t>
            </a:r>
            <a:r>
              <a:rPr lang="en-US" sz="1600" dirty="0"/>
              <a:t> </a:t>
            </a:r>
            <a:r>
              <a:rPr lang="en-US" sz="1600" dirty="0" err="1"/>
              <a:t>Espinal</a:t>
            </a:r>
            <a:endParaRPr lang="en-US" sz="1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 err="1"/>
              <a:t>Coordinadora</a:t>
            </a:r>
            <a:r>
              <a:rPr lang="en-US" sz="1600" dirty="0"/>
              <a:t> del </a:t>
            </a:r>
            <a:r>
              <a:rPr lang="en-US" sz="1600" dirty="0" err="1"/>
              <a:t>proyecto</a:t>
            </a:r>
            <a:endParaRPr lang="en-US" sz="1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/>
              <a:t>apou@cedaf.org.do</a:t>
            </a:r>
            <a:endParaRPr lang="es-DO" sz="16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5BE3D0C-D43F-4458-A418-2A021087E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57" y="1384516"/>
            <a:ext cx="1438459" cy="1371600"/>
          </a:xfrm>
          <a:prstGeom prst="rect">
            <a:avLst/>
          </a:prstGeom>
        </p:spPr>
      </p:pic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11C4A693-F1EB-4840-B482-2DD49BDD9B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04" y="1384516"/>
            <a:ext cx="1991922" cy="13716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2BF5DDF-57A4-47F1-BEEF-12F45C2BC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43" y="1384516"/>
            <a:ext cx="2705670" cy="137160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8F27C94-A95C-4AF2-B4B7-41C07E6104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60" y="1513142"/>
            <a:ext cx="2743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86CB-8D0D-473E-B097-791E5386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377"/>
            <a:ext cx="10515600" cy="1325563"/>
          </a:xfrm>
        </p:spPr>
        <p:txBody>
          <a:bodyPr/>
          <a:lstStyle/>
          <a:p>
            <a:pPr algn="ctr"/>
            <a:r>
              <a:rPr lang="es-DO" dirty="0"/>
              <a:t>Contenido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B77CEA-C3C2-403A-BC69-C8E024705E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251982"/>
              </p:ext>
            </p:extLst>
          </p:nvPr>
        </p:nvGraphicFramePr>
        <p:xfrm>
          <a:off x="1646155" y="1782940"/>
          <a:ext cx="8899689" cy="4497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73077-E4F0-4148-9E19-C2C2F7BD3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47" y="1040524"/>
            <a:ext cx="5948856" cy="490833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800"/>
              </a:spcBef>
              <a:buClr>
                <a:srgbClr val="216977"/>
              </a:buClr>
              <a:buNone/>
              <a:defRPr/>
            </a:pPr>
            <a:r>
              <a:rPr lang="es-ES_tradnl" dirty="0">
                <a:ea typeface="Corbel" charset="0"/>
                <a:cs typeface="Corbel" charset="0"/>
              </a:rPr>
              <a:t>Es el Mecanismo Financiero de la CMNUCC, fue establecido el 11 diciembre 2010 en Cancún, México y su objetivo es promover un desarrollo con bajas emisiones de GEI y </a:t>
            </a:r>
            <a:r>
              <a:rPr lang="es-ES_tradnl" noProof="1">
                <a:ea typeface="Corbel" charset="0"/>
                <a:cs typeface="Corbel" charset="0"/>
              </a:rPr>
              <a:t>resiliente</a:t>
            </a:r>
            <a:r>
              <a:rPr lang="es-ES_tradnl" dirty="0">
                <a:ea typeface="Corbel" charset="0"/>
                <a:cs typeface="Corbel" charset="0"/>
              </a:rPr>
              <a:t> al cambio climático en los países en desarrollo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80834AD8-3B02-4564-BBFB-CAA6872E5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03" y="2300780"/>
            <a:ext cx="55054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18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F1E4-DE6C-4A1B-B724-E3CEEE073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357" y="69476"/>
            <a:ext cx="10515600" cy="1325563"/>
          </a:xfrm>
        </p:spPr>
        <p:txBody>
          <a:bodyPr/>
          <a:lstStyle/>
          <a:p>
            <a:r>
              <a:rPr lang="es-DO" dirty="0"/>
              <a:t>Modelo</a:t>
            </a:r>
            <a:r>
              <a:rPr lang="en-US" dirty="0"/>
              <a:t> de </a:t>
            </a:r>
            <a:r>
              <a:rPr lang="es-DO" dirty="0"/>
              <a:t>Gestión</a:t>
            </a:r>
            <a:r>
              <a:rPr lang="en-US" dirty="0"/>
              <a:t> del FVC</a:t>
            </a:r>
            <a:endParaRPr lang="es-D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97C20-DDC9-4462-BF64-3581A4E5AD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82" b="9282"/>
          <a:stretch/>
        </p:blipFill>
        <p:spPr>
          <a:xfrm>
            <a:off x="5832099" y="1244118"/>
            <a:ext cx="6943647" cy="5651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A74C95-2AD0-4213-9C60-DA2E2D386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" y="1009118"/>
            <a:ext cx="5651500" cy="5651500"/>
          </a:xfrm>
          <a:prstGeom prst="rect">
            <a:avLst/>
          </a:prstGeom>
        </p:spPr>
      </p:pic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B836999A-611F-4B35-B425-8E3915A0E1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8" y="197382"/>
            <a:ext cx="776780" cy="53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0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2FDC4-FADB-4088-B049-99E811C7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Tercer Proyecto </a:t>
            </a:r>
            <a:r>
              <a:rPr lang="es-DO" dirty="0"/>
              <a:t>Preparatorio</a:t>
            </a:r>
            <a:r>
              <a:rPr lang="en-US" dirty="0"/>
              <a:t> </a:t>
            </a:r>
            <a:r>
              <a:rPr lang="en-US" sz="2000" dirty="0"/>
              <a:t>(2020-2022)</a:t>
            </a:r>
            <a:endParaRPr lang="es-D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876C0-4849-4F3E-982C-BB266662F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5511"/>
            <a:ext cx="10515600" cy="2246977"/>
          </a:xfrm>
        </p:spPr>
        <p:txBody>
          <a:bodyPr anchor="ctr" anchorCtr="0">
            <a:normAutofit/>
          </a:bodyPr>
          <a:lstStyle/>
          <a:p>
            <a:pPr marL="0" indent="0" algn="just">
              <a:buNone/>
            </a:pPr>
            <a:r>
              <a:rPr lang="es-DO" dirty="0"/>
              <a:t>"Fortalecimiento de la Autoridad Nacional Designada (AND) para la participación del sector privado y apoyo </a:t>
            </a:r>
            <a:r>
              <a:rPr lang="es-DO" b="1" dirty="0"/>
              <a:t>para la acreditación del Centro para el Desarrollo Agropecuario y Forestal CEDAF, como entidad de acceso directo</a:t>
            </a:r>
            <a:r>
              <a:rPr lang="es-DO" dirty="0"/>
              <a:t> (DAE, por sus siglas en inglés) del Fondo Verde para el Clima (GCF, por sus siglas en inglés)"</a:t>
            </a:r>
          </a:p>
        </p:txBody>
      </p:sp>
    </p:spTree>
    <p:extLst>
      <p:ext uri="{BB962C8B-B14F-4D97-AF65-F5344CB8AC3E}">
        <p14:creationId xmlns:p14="http://schemas.microsoft.com/office/powerpoint/2010/main" val="174768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6076C-EAB6-4781-B20F-C0B23B9EF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866202"/>
            <a:ext cx="5157787" cy="82391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es-DO" sz="3200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Autoridad Nacional Designada</a:t>
            </a:r>
          </a:p>
        </p:txBody>
      </p:sp>
      <p:pic>
        <p:nvPicPr>
          <p:cNvPr id="8" name="Content Placeholder 7" descr="Logo&#10;&#10;Description automatically generated">
            <a:extLst>
              <a:ext uri="{FF2B5EF4-FFF2-40B4-BE49-F238E27FC236}">
                <a16:creationId xmlns:a16="http://schemas.microsoft.com/office/drawing/2014/main" id="{1413A84F-30BB-48B3-B770-CE86700FD9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2121668"/>
            <a:ext cx="5157787" cy="261466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FDDE6-DCB3-4B92-A7BC-92FDDF446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86179" y="866202"/>
            <a:ext cx="5541380" cy="82391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</a:pPr>
            <a:r>
              <a:rPr lang="es-DO" sz="3200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Entidad de Acceso Directo (propuesta)</a:t>
            </a:r>
          </a:p>
        </p:txBody>
      </p:sp>
      <p:pic>
        <p:nvPicPr>
          <p:cNvPr id="10" name="Content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D162E7C1-6EBF-45E0-9DBE-F216D00DBDE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02" y="2121668"/>
            <a:ext cx="3282735" cy="3130154"/>
          </a:xfr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9EA48D4-3DAC-4DC9-9834-7C689E5C2545}"/>
              </a:ext>
            </a:extLst>
          </p:cNvPr>
          <p:cNvSpPr txBox="1">
            <a:spLocks/>
          </p:cNvSpPr>
          <p:nvPr/>
        </p:nvSpPr>
        <p:spPr>
          <a:xfrm>
            <a:off x="7467907" y="5683376"/>
            <a:ext cx="2777924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Delivery</a:t>
            </a:r>
            <a:r>
              <a:rPr kumimoji="0" lang="es-DO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Partner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4DC3DFCB-65F0-4BA5-B5EC-D9C1AAC1486E}"/>
              </a:ext>
            </a:extLst>
          </p:cNvPr>
          <p:cNvCxnSpPr>
            <a:cxnSpLocks/>
            <a:stCxn id="10" idx="3"/>
            <a:endCxn id="11" idx="3"/>
          </p:cNvCxnSpPr>
          <p:nvPr/>
        </p:nvCxnSpPr>
        <p:spPr>
          <a:xfrm flipH="1">
            <a:off x="10245831" y="3686745"/>
            <a:ext cx="252406" cy="2408587"/>
          </a:xfrm>
          <a:prstGeom prst="curvedConnector3">
            <a:avLst>
              <a:gd name="adj1" fmla="val -411570"/>
            </a:avLst>
          </a:prstGeom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46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4AAB7F-D9B8-4A31-8BEE-A9C181CD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/>
              <a:t>Generalidades del Proyecto</a:t>
            </a:r>
          </a:p>
        </p:txBody>
      </p:sp>
      <p:grpSp>
        <p:nvGrpSpPr>
          <p:cNvPr id="9" name="Google Shape;376;p40">
            <a:extLst>
              <a:ext uri="{FF2B5EF4-FFF2-40B4-BE49-F238E27FC236}">
                <a16:creationId xmlns:a16="http://schemas.microsoft.com/office/drawing/2014/main" id="{EABF0F28-42A4-49C9-811A-11E474C187B3}"/>
              </a:ext>
            </a:extLst>
          </p:cNvPr>
          <p:cNvGrpSpPr/>
          <p:nvPr/>
        </p:nvGrpSpPr>
        <p:grpSpPr>
          <a:xfrm>
            <a:off x="1041063" y="2211398"/>
            <a:ext cx="915060" cy="912515"/>
            <a:chOff x="5983625" y="301625"/>
            <a:chExt cx="403000" cy="395050"/>
          </a:xfrm>
          <a:solidFill>
            <a:schemeClr val="accent1">
              <a:lumMod val="75000"/>
            </a:schemeClr>
          </a:solidFill>
        </p:grpSpPr>
        <p:sp>
          <p:nvSpPr>
            <p:cNvPr id="10" name="Google Shape;377;p40">
              <a:extLst>
                <a:ext uri="{FF2B5EF4-FFF2-40B4-BE49-F238E27FC236}">
                  <a16:creationId xmlns:a16="http://schemas.microsoft.com/office/drawing/2014/main" id="{0B1B20A0-422F-47F8-A840-CFB30E45F0E0}"/>
                </a:ext>
              </a:extLst>
            </p:cNvPr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378;p40">
              <a:extLst>
                <a:ext uri="{FF2B5EF4-FFF2-40B4-BE49-F238E27FC236}">
                  <a16:creationId xmlns:a16="http://schemas.microsoft.com/office/drawing/2014/main" id="{9FEE768D-7D9C-4A0B-AA82-15EC1F9D2B8C}"/>
                </a:ext>
              </a:extLst>
            </p:cNvPr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379;p40">
              <a:extLst>
                <a:ext uri="{FF2B5EF4-FFF2-40B4-BE49-F238E27FC236}">
                  <a16:creationId xmlns:a16="http://schemas.microsoft.com/office/drawing/2014/main" id="{F156D6DA-95C2-4B5A-9186-253275B7E2B6}"/>
                </a:ext>
              </a:extLst>
            </p:cNvPr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380;p40">
              <a:extLst>
                <a:ext uri="{FF2B5EF4-FFF2-40B4-BE49-F238E27FC236}">
                  <a16:creationId xmlns:a16="http://schemas.microsoft.com/office/drawing/2014/main" id="{E49C8421-5B7C-4CBB-9562-D56A61D323AC}"/>
                </a:ext>
              </a:extLst>
            </p:cNvPr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381;p40">
              <a:extLst>
                <a:ext uri="{FF2B5EF4-FFF2-40B4-BE49-F238E27FC236}">
                  <a16:creationId xmlns:a16="http://schemas.microsoft.com/office/drawing/2014/main" id="{F1B7BEE1-E1FA-41DC-A5E3-E395582F685C}"/>
                </a:ext>
              </a:extLst>
            </p:cNvPr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Google Shape;382;p40">
              <a:extLst>
                <a:ext uri="{FF2B5EF4-FFF2-40B4-BE49-F238E27FC236}">
                  <a16:creationId xmlns:a16="http://schemas.microsoft.com/office/drawing/2014/main" id="{A45F12EB-BDC2-4604-9F5F-18EDD4AA2F24}"/>
                </a:ext>
              </a:extLst>
            </p:cNvPr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383;p40">
              <a:extLst>
                <a:ext uri="{FF2B5EF4-FFF2-40B4-BE49-F238E27FC236}">
                  <a16:creationId xmlns:a16="http://schemas.microsoft.com/office/drawing/2014/main" id="{B5B726E0-DC3D-4B7D-8D27-F084B20C4A93}"/>
                </a:ext>
              </a:extLst>
            </p:cNvPr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384;p40">
              <a:extLst>
                <a:ext uri="{FF2B5EF4-FFF2-40B4-BE49-F238E27FC236}">
                  <a16:creationId xmlns:a16="http://schemas.microsoft.com/office/drawing/2014/main" id="{859ADF94-7EC2-422C-8A31-77029ABB422B}"/>
                </a:ext>
              </a:extLst>
            </p:cNvPr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385;p40">
              <a:extLst>
                <a:ext uri="{FF2B5EF4-FFF2-40B4-BE49-F238E27FC236}">
                  <a16:creationId xmlns:a16="http://schemas.microsoft.com/office/drawing/2014/main" id="{BE6F746E-9338-4AE2-876F-6CD3CC831E75}"/>
                </a:ext>
              </a:extLst>
            </p:cNvPr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386;p40">
              <a:extLst>
                <a:ext uri="{FF2B5EF4-FFF2-40B4-BE49-F238E27FC236}">
                  <a16:creationId xmlns:a16="http://schemas.microsoft.com/office/drawing/2014/main" id="{9F8E4795-F32D-4922-BD90-85BE462070EF}"/>
                </a:ext>
              </a:extLst>
            </p:cNvPr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387;p40">
              <a:extLst>
                <a:ext uri="{FF2B5EF4-FFF2-40B4-BE49-F238E27FC236}">
                  <a16:creationId xmlns:a16="http://schemas.microsoft.com/office/drawing/2014/main" id="{CDFBA6AC-4340-4820-A632-538D6F3B060D}"/>
                </a:ext>
              </a:extLst>
            </p:cNvPr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388;p40">
              <a:extLst>
                <a:ext uri="{FF2B5EF4-FFF2-40B4-BE49-F238E27FC236}">
                  <a16:creationId xmlns:a16="http://schemas.microsoft.com/office/drawing/2014/main" id="{044CC411-36BC-4C31-9EB6-5B5178FCBE3F}"/>
                </a:ext>
              </a:extLst>
            </p:cNvPr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389;p40">
              <a:extLst>
                <a:ext uri="{FF2B5EF4-FFF2-40B4-BE49-F238E27FC236}">
                  <a16:creationId xmlns:a16="http://schemas.microsoft.com/office/drawing/2014/main" id="{ED0FBE9F-491E-4CB9-A343-94417CF30D29}"/>
                </a:ext>
              </a:extLst>
            </p:cNvPr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390;p40">
              <a:extLst>
                <a:ext uri="{FF2B5EF4-FFF2-40B4-BE49-F238E27FC236}">
                  <a16:creationId xmlns:a16="http://schemas.microsoft.com/office/drawing/2014/main" id="{5CAF8EB0-974C-40D4-A91C-8625451397D0}"/>
                </a:ext>
              </a:extLst>
            </p:cNvPr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391;p40">
              <a:extLst>
                <a:ext uri="{FF2B5EF4-FFF2-40B4-BE49-F238E27FC236}">
                  <a16:creationId xmlns:a16="http://schemas.microsoft.com/office/drawing/2014/main" id="{492E4D67-A6F8-4DB8-89C7-1B1D6073FA9C}"/>
                </a:ext>
              </a:extLst>
            </p:cNvPr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392;p40">
              <a:extLst>
                <a:ext uri="{FF2B5EF4-FFF2-40B4-BE49-F238E27FC236}">
                  <a16:creationId xmlns:a16="http://schemas.microsoft.com/office/drawing/2014/main" id="{5B58188F-F718-42DC-974C-9B2A330266C7}"/>
                </a:ext>
              </a:extLst>
            </p:cNvPr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393;p40">
              <a:extLst>
                <a:ext uri="{FF2B5EF4-FFF2-40B4-BE49-F238E27FC236}">
                  <a16:creationId xmlns:a16="http://schemas.microsoft.com/office/drawing/2014/main" id="{F82B1138-8604-4D9E-A6A8-647C5CD9AAAB}"/>
                </a:ext>
              </a:extLst>
            </p:cNvPr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394;p40">
              <a:extLst>
                <a:ext uri="{FF2B5EF4-FFF2-40B4-BE49-F238E27FC236}">
                  <a16:creationId xmlns:a16="http://schemas.microsoft.com/office/drawing/2014/main" id="{44DCB518-1FD2-41A2-BDC4-950363C99209}"/>
                </a:ext>
              </a:extLst>
            </p:cNvPr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395;p40">
              <a:extLst>
                <a:ext uri="{FF2B5EF4-FFF2-40B4-BE49-F238E27FC236}">
                  <a16:creationId xmlns:a16="http://schemas.microsoft.com/office/drawing/2014/main" id="{41196C77-2E0C-4DA5-96E3-A0D03707E206}"/>
                </a:ext>
              </a:extLst>
            </p:cNvPr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396;p40">
              <a:extLst>
                <a:ext uri="{FF2B5EF4-FFF2-40B4-BE49-F238E27FC236}">
                  <a16:creationId xmlns:a16="http://schemas.microsoft.com/office/drawing/2014/main" id="{3637FE8F-BBDF-40C4-A2D2-F90A68E728F8}"/>
                </a:ext>
              </a:extLst>
            </p:cNvPr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D1123738-9DC0-4101-B993-FB99C37D9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16" y="2005715"/>
            <a:ext cx="637947" cy="637947"/>
          </a:xfrm>
          <a:prstGeom prst="ellipse">
            <a:avLst/>
          </a:prstGeom>
          <a:solidFill>
            <a:schemeClr val="bg1"/>
          </a:solidFill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A73ADC5-32D8-48C0-B468-3DCC104A1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5290" y="2311500"/>
            <a:ext cx="8096393" cy="7513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dirty="0"/>
              <a:t>36 meses, </a:t>
            </a:r>
            <a:r>
              <a:rPr lang="en-US" sz="4800" dirty="0" err="1"/>
              <a:t>solicitud</a:t>
            </a:r>
            <a:r>
              <a:rPr lang="en-US" sz="4800" dirty="0"/>
              <a:t> de </a:t>
            </a:r>
            <a:r>
              <a:rPr lang="en-US" sz="4800" dirty="0" err="1"/>
              <a:t>ampliación</a:t>
            </a:r>
            <a:endParaRPr lang="es-DO" sz="4800" dirty="0"/>
          </a:p>
        </p:txBody>
      </p:sp>
      <p:grpSp>
        <p:nvGrpSpPr>
          <p:cNvPr id="33" name="Google Shape;897;p41">
            <a:extLst>
              <a:ext uri="{FF2B5EF4-FFF2-40B4-BE49-F238E27FC236}">
                <a16:creationId xmlns:a16="http://schemas.microsoft.com/office/drawing/2014/main" id="{E6220D9B-A98C-4F56-8935-CBE68FC517D3}"/>
              </a:ext>
            </a:extLst>
          </p:cNvPr>
          <p:cNvGrpSpPr/>
          <p:nvPr/>
        </p:nvGrpSpPr>
        <p:grpSpPr>
          <a:xfrm>
            <a:off x="1881589" y="3394204"/>
            <a:ext cx="798610" cy="1217805"/>
            <a:chOff x="655600" y="3183978"/>
            <a:chExt cx="490627" cy="720234"/>
          </a:xfrm>
        </p:grpSpPr>
        <p:sp>
          <p:nvSpPr>
            <p:cNvPr id="34" name="Google Shape;898;p41">
              <a:extLst>
                <a:ext uri="{FF2B5EF4-FFF2-40B4-BE49-F238E27FC236}">
                  <a16:creationId xmlns:a16="http://schemas.microsoft.com/office/drawing/2014/main" id="{77B643FA-AE5B-44CA-B639-610AC6292980}"/>
                </a:ext>
              </a:extLst>
            </p:cNvPr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899;p41">
              <a:extLst>
                <a:ext uri="{FF2B5EF4-FFF2-40B4-BE49-F238E27FC236}">
                  <a16:creationId xmlns:a16="http://schemas.microsoft.com/office/drawing/2014/main" id="{050ADE74-EC1F-4589-9F06-055D82326593}"/>
                </a:ext>
              </a:extLst>
            </p:cNvPr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900;p41">
              <a:extLst>
                <a:ext uri="{FF2B5EF4-FFF2-40B4-BE49-F238E27FC236}">
                  <a16:creationId xmlns:a16="http://schemas.microsoft.com/office/drawing/2014/main" id="{EC4EDB1F-E98A-43C8-B8CD-9EFCC198A8CE}"/>
                </a:ext>
              </a:extLst>
            </p:cNvPr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901;p41">
              <a:extLst>
                <a:ext uri="{FF2B5EF4-FFF2-40B4-BE49-F238E27FC236}">
                  <a16:creationId xmlns:a16="http://schemas.microsoft.com/office/drawing/2014/main" id="{DBFCDE61-0041-4589-9743-0314280CB766}"/>
                </a:ext>
              </a:extLst>
            </p:cNvPr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902;p41">
              <a:extLst>
                <a:ext uri="{FF2B5EF4-FFF2-40B4-BE49-F238E27FC236}">
                  <a16:creationId xmlns:a16="http://schemas.microsoft.com/office/drawing/2014/main" id="{765793ED-2923-408B-845C-2ED723474B61}"/>
                </a:ext>
              </a:extLst>
            </p:cNvPr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098B2B5F-1A8D-4A87-89F9-2E57413D9703}"/>
              </a:ext>
            </a:extLst>
          </p:cNvPr>
          <p:cNvSpPr txBox="1">
            <a:spLocks/>
          </p:cNvSpPr>
          <p:nvPr/>
        </p:nvSpPr>
        <p:spPr>
          <a:xfrm>
            <a:off x="2996771" y="3568341"/>
            <a:ext cx="6038303" cy="972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USD 565,032</a:t>
            </a:r>
            <a:endParaRPr kumimoji="0" lang="es-DO" sz="5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0" name="Google Shape;454;p40">
            <a:extLst>
              <a:ext uri="{FF2B5EF4-FFF2-40B4-BE49-F238E27FC236}">
                <a16:creationId xmlns:a16="http://schemas.microsoft.com/office/drawing/2014/main" id="{EB61552F-16F8-480E-A8C3-62281B3CE58B}"/>
              </a:ext>
            </a:extLst>
          </p:cNvPr>
          <p:cNvGrpSpPr>
            <a:grpSpLocks noChangeAspect="1"/>
          </p:cNvGrpSpPr>
          <p:nvPr/>
        </p:nvGrpSpPr>
        <p:grpSpPr>
          <a:xfrm>
            <a:off x="3586411" y="5090881"/>
            <a:ext cx="944009" cy="1005840"/>
            <a:chOff x="5970800" y="1619250"/>
            <a:chExt cx="428650" cy="456725"/>
          </a:xfrm>
          <a:solidFill>
            <a:schemeClr val="accent1">
              <a:lumMod val="75000"/>
            </a:schemeClr>
          </a:solidFill>
        </p:grpSpPr>
        <p:sp>
          <p:nvSpPr>
            <p:cNvPr id="41" name="Google Shape;455;p40">
              <a:extLst>
                <a:ext uri="{FF2B5EF4-FFF2-40B4-BE49-F238E27FC236}">
                  <a16:creationId xmlns:a16="http://schemas.microsoft.com/office/drawing/2014/main" id="{D1D2589B-DE4D-4452-A8BB-A22A6816521F}"/>
                </a:ext>
              </a:extLst>
            </p:cNvPr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Google Shape;456;p40">
              <a:extLst>
                <a:ext uri="{FF2B5EF4-FFF2-40B4-BE49-F238E27FC236}">
                  <a16:creationId xmlns:a16="http://schemas.microsoft.com/office/drawing/2014/main" id="{2C639CE8-8F00-4763-A419-576C799A898C}"/>
                </a:ext>
              </a:extLst>
            </p:cNvPr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Google Shape;457;p40">
              <a:extLst>
                <a:ext uri="{FF2B5EF4-FFF2-40B4-BE49-F238E27FC236}">
                  <a16:creationId xmlns:a16="http://schemas.microsoft.com/office/drawing/2014/main" id="{09430383-17E1-43FA-BBB9-F224E4431417}"/>
                </a:ext>
              </a:extLst>
            </p:cNvPr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Google Shape;458;p40">
              <a:extLst>
                <a:ext uri="{FF2B5EF4-FFF2-40B4-BE49-F238E27FC236}">
                  <a16:creationId xmlns:a16="http://schemas.microsoft.com/office/drawing/2014/main" id="{EEFA326A-F832-48F1-8F1B-EEE271F4A5A3}"/>
                </a:ext>
              </a:extLst>
            </p:cNvPr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Google Shape;459;p40">
              <a:extLst>
                <a:ext uri="{FF2B5EF4-FFF2-40B4-BE49-F238E27FC236}">
                  <a16:creationId xmlns:a16="http://schemas.microsoft.com/office/drawing/2014/main" id="{7E919BD5-35E5-4448-956B-87B22D42E7DF}"/>
                </a:ext>
              </a:extLst>
            </p:cNvPr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8D39978-3956-46AD-B3D1-1FEEBA25EBEE}"/>
              </a:ext>
            </a:extLst>
          </p:cNvPr>
          <p:cNvSpPr txBox="1">
            <a:spLocks/>
          </p:cNvSpPr>
          <p:nvPr/>
        </p:nvSpPr>
        <p:spPr>
          <a:xfrm>
            <a:off x="4613009" y="5205368"/>
            <a:ext cx="5665024" cy="97227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País / Personas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Desarrollo</a:t>
            </a:r>
            <a:endParaRPr kumimoji="0" lang="es-DO" sz="5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" name="Google Shape;608;p40">
            <a:extLst>
              <a:ext uri="{FF2B5EF4-FFF2-40B4-BE49-F238E27FC236}">
                <a16:creationId xmlns:a16="http://schemas.microsoft.com/office/drawing/2014/main" id="{0F9244FD-1380-46BE-A6DC-9942C4EF0B12}"/>
              </a:ext>
            </a:extLst>
          </p:cNvPr>
          <p:cNvGrpSpPr>
            <a:grpSpLocks noChangeAspect="1"/>
          </p:cNvGrpSpPr>
          <p:nvPr/>
        </p:nvGrpSpPr>
        <p:grpSpPr>
          <a:xfrm>
            <a:off x="10278033" y="2075339"/>
            <a:ext cx="1429878" cy="1371600"/>
            <a:chOff x="5241175" y="4959100"/>
            <a:chExt cx="539775" cy="517775"/>
          </a:xfrm>
          <a:solidFill>
            <a:schemeClr val="accent5">
              <a:lumMod val="50000"/>
            </a:schemeClr>
          </a:solidFill>
        </p:grpSpPr>
        <p:sp>
          <p:nvSpPr>
            <p:cNvPr id="48" name="Google Shape;609;p40">
              <a:extLst>
                <a:ext uri="{FF2B5EF4-FFF2-40B4-BE49-F238E27FC236}">
                  <a16:creationId xmlns:a16="http://schemas.microsoft.com/office/drawing/2014/main" id="{2B0FF03F-FE51-4760-9469-479C534E9C88}"/>
                </a:ext>
              </a:extLst>
            </p:cNvPr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Google Shape;610;p40">
              <a:extLst>
                <a:ext uri="{FF2B5EF4-FFF2-40B4-BE49-F238E27FC236}">
                  <a16:creationId xmlns:a16="http://schemas.microsoft.com/office/drawing/2014/main" id="{43569668-92A5-4C87-BE65-B1E794C59395}"/>
                </a:ext>
              </a:extLst>
            </p:cNvPr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oogle Shape;611;p40">
              <a:extLst>
                <a:ext uri="{FF2B5EF4-FFF2-40B4-BE49-F238E27FC236}">
                  <a16:creationId xmlns:a16="http://schemas.microsoft.com/office/drawing/2014/main" id="{05B294D5-D558-4156-AF5D-589590F48BAF}"/>
                </a:ext>
              </a:extLst>
            </p:cNvPr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oogle Shape;612;p40">
              <a:extLst>
                <a:ext uri="{FF2B5EF4-FFF2-40B4-BE49-F238E27FC236}">
                  <a16:creationId xmlns:a16="http://schemas.microsoft.com/office/drawing/2014/main" id="{017EDB76-6583-4B46-ABA6-8072609B9436}"/>
                </a:ext>
              </a:extLst>
            </p:cNvPr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Google Shape;613;p40">
              <a:extLst>
                <a:ext uri="{FF2B5EF4-FFF2-40B4-BE49-F238E27FC236}">
                  <a16:creationId xmlns:a16="http://schemas.microsoft.com/office/drawing/2014/main" id="{8B37DE34-B3C1-442E-99A0-68610F94FDE8}"/>
                </a:ext>
              </a:extLst>
            </p:cNvPr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Google Shape;614;p40">
              <a:extLst>
                <a:ext uri="{FF2B5EF4-FFF2-40B4-BE49-F238E27FC236}">
                  <a16:creationId xmlns:a16="http://schemas.microsoft.com/office/drawing/2014/main" id="{095D3EAC-7E53-4899-8CA4-0FB6FB735742}"/>
                </a:ext>
              </a:extLst>
            </p:cNvPr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0032ECFA-7F64-4C0A-8C22-A66427AB37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2" b="25646"/>
          <a:stretch/>
        </p:blipFill>
        <p:spPr>
          <a:xfrm>
            <a:off x="8595691" y="3568341"/>
            <a:ext cx="3112220" cy="79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0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86CB-8D0D-473E-B097-791E5386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24" y="286539"/>
            <a:ext cx="8382076" cy="655159"/>
          </a:xfrm>
        </p:spPr>
        <p:txBody>
          <a:bodyPr>
            <a:normAutofit/>
          </a:bodyPr>
          <a:lstStyle/>
          <a:p>
            <a:pPr algn="ctr"/>
            <a:r>
              <a:rPr lang="es-DO" sz="3600" b="1" dirty="0">
                <a:solidFill>
                  <a:srgbClr val="44546A"/>
                </a:solidFill>
              </a:rPr>
              <a:t>Ejecución por resultados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DDA4487-DF05-4D6E-809A-B87EFB50D21F}"/>
              </a:ext>
            </a:extLst>
          </p:cNvPr>
          <p:cNvGrpSpPr/>
          <p:nvPr/>
        </p:nvGrpSpPr>
        <p:grpSpPr>
          <a:xfrm>
            <a:off x="1761623" y="1393304"/>
            <a:ext cx="1784420" cy="1049649"/>
            <a:chOff x="3284" y="33728"/>
            <a:chExt cx="3203973" cy="7200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3527879-22AA-4C50-BC1D-E658BDC2E8EF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C59959B-0E29-45C4-B14A-7E061328BC65}"/>
                </a:ext>
              </a:extLst>
            </p:cNvPr>
            <p:cNvSpPr txBox="1"/>
            <p:nvPr/>
          </p:nvSpPr>
          <p:spPr>
            <a:xfrm>
              <a:off x="3284" y="33728"/>
              <a:ext cx="3203969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/>
                <a:t>RESULTADO 1</a:t>
              </a:r>
              <a:endParaRPr lang="es-DO" sz="2000" kern="1200" dirty="0"/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7C0B04A4-BEE8-477C-B56A-7C2CFCDEB13F}"/>
              </a:ext>
            </a:extLst>
          </p:cNvPr>
          <p:cNvSpPr/>
          <p:nvPr/>
        </p:nvSpPr>
        <p:spPr>
          <a:xfrm>
            <a:off x="3546040" y="1393304"/>
            <a:ext cx="4576811" cy="1049649"/>
          </a:xfrm>
          <a:prstGeom prst="rect">
            <a:avLst/>
          </a:prstGeom>
          <a:solidFill>
            <a:srgbClr val="EBFFFF">
              <a:alpha val="89804"/>
            </a:srgb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E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Capacidad institucional y mecanismos de coordinación establecidos para gobernar y coordinar la acción y las finanzas climáticas</a:t>
            </a:r>
          </a:p>
        </p:txBody>
      </p:sp>
      <p:grpSp>
        <p:nvGrpSpPr>
          <p:cNvPr id="25" name="Grupo 5">
            <a:extLst>
              <a:ext uri="{FF2B5EF4-FFF2-40B4-BE49-F238E27FC236}">
                <a16:creationId xmlns:a16="http://schemas.microsoft.com/office/drawing/2014/main" id="{8DDA4487-DF05-4D6E-809A-B87EFB50D21F}"/>
              </a:ext>
            </a:extLst>
          </p:cNvPr>
          <p:cNvGrpSpPr/>
          <p:nvPr/>
        </p:nvGrpSpPr>
        <p:grpSpPr>
          <a:xfrm>
            <a:off x="8122852" y="1393304"/>
            <a:ext cx="1784420" cy="1049652"/>
            <a:chOff x="3284" y="33728"/>
            <a:chExt cx="3203973" cy="720000"/>
          </a:xfrm>
        </p:grpSpPr>
        <p:sp>
          <p:nvSpPr>
            <p:cNvPr id="26" name="Rectángulo 6">
              <a:extLst>
                <a:ext uri="{FF2B5EF4-FFF2-40B4-BE49-F238E27FC236}">
                  <a16:creationId xmlns:a16="http://schemas.microsoft.com/office/drawing/2014/main" id="{53527879-22AA-4C50-BC1D-E658BDC2E8EF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uadroTexto 7">
              <a:extLst>
                <a:ext uri="{FF2B5EF4-FFF2-40B4-BE49-F238E27FC236}">
                  <a16:creationId xmlns:a16="http://schemas.microsoft.com/office/drawing/2014/main" id="{EC59959B-0E29-45C4-B14A-7E061328BC65}"/>
                </a:ext>
              </a:extLst>
            </p:cNvPr>
            <p:cNvSpPr txBox="1"/>
            <p:nvPr/>
          </p:nvSpPr>
          <p:spPr>
            <a:xfrm>
              <a:off x="3284" y="33729"/>
              <a:ext cx="3203969" cy="719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/>
                <a:t>50%</a:t>
              </a:r>
              <a:endParaRPr lang="es-DO" sz="2000" kern="1200" dirty="0"/>
            </a:p>
          </p:txBody>
        </p:sp>
      </p:grpSp>
      <p:grpSp>
        <p:nvGrpSpPr>
          <p:cNvPr id="38" name="Grupo 5">
            <a:extLst>
              <a:ext uri="{FF2B5EF4-FFF2-40B4-BE49-F238E27FC236}">
                <a16:creationId xmlns:a16="http://schemas.microsoft.com/office/drawing/2014/main" id="{8DDA4487-DF05-4D6E-809A-B87EFB50D21F}"/>
              </a:ext>
            </a:extLst>
          </p:cNvPr>
          <p:cNvGrpSpPr/>
          <p:nvPr/>
        </p:nvGrpSpPr>
        <p:grpSpPr>
          <a:xfrm>
            <a:off x="1761625" y="2595353"/>
            <a:ext cx="1784420" cy="1049649"/>
            <a:chOff x="3284" y="33728"/>
            <a:chExt cx="3203973" cy="720000"/>
          </a:xfrm>
        </p:grpSpPr>
        <p:sp>
          <p:nvSpPr>
            <p:cNvPr id="39" name="Rectángulo 6">
              <a:extLst>
                <a:ext uri="{FF2B5EF4-FFF2-40B4-BE49-F238E27FC236}">
                  <a16:creationId xmlns:a16="http://schemas.microsoft.com/office/drawing/2014/main" id="{53527879-22AA-4C50-BC1D-E658BDC2E8EF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CuadroTexto 7">
              <a:extLst>
                <a:ext uri="{FF2B5EF4-FFF2-40B4-BE49-F238E27FC236}">
                  <a16:creationId xmlns:a16="http://schemas.microsoft.com/office/drawing/2014/main" id="{EC59959B-0E29-45C4-B14A-7E061328BC65}"/>
                </a:ext>
              </a:extLst>
            </p:cNvPr>
            <p:cNvSpPr txBox="1"/>
            <p:nvPr/>
          </p:nvSpPr>
          <p:spPr>
            <a:xfrm>
              <a:off x="3284" y="33728"/>
              <a:ext cx="3203969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/>
                <a:t>RESULTADO 2</a:t>
              </a:r>
              <a:endParaRPr lang="es-DO" sz="2000" kern="1200" dirty="0"/>
            </a:p>
          </p:txBody>
        </p:sp>
      </p:grpSp>
      <p:sp>
        <p:nvSpPr>
          <p:cNvPr id="41" name="Rectángulo 9">
            <a:extLst>
              <a:ext uri="{FF2B5EF4-FFF2-40B4-BE49-F238E27FC236}">
                <a16:creationId xmlns:a16="http://schemas.microsoft.com/office/drawing/2014/main" id="{7C0B04A4-BEE8-477C-B56A-7C2CFCDEB13F}"/>
              </a:ext>
            </a:extLst>
          </p:cNvPr>
          <p:cNvSpPr/>
          <p:nvPr/>
        </p:nvSpPr>
        <p:spPr>
          <a:xfrm>
            <a:off x="3546046" y="2595353"/>
            <a:ext cx="4576801" cy="1049649"/>
          </a:xfrm>
          <a:prstGeom prst="rect">
            <a:avLst/>
          </a:prstGeom>
          <a:solidFill>
            <a:srgbClr val="EBFFFF">
              <a:alpha val="89804"/>
            </a:srgb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E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Apoyo en la actualización del Programa País y diseño del sistema de monitoreo, con el consenso de los actores clave y promoviendo la participación y el apoyo de los socios nacionales.</a:t>
            </a:r>
          </a:p>
        </p:txBody>
      </p:sp>
      <p:grpSp>
        <p:nvGrpSpPr>
          <p:cNvPr id="42" name="Grupo 5">
            <a:extLst>
              <a:ext uri="{FF2B5EF4-FFF2-40B4-BE49-F238E27FC236}">
                <a16:creationId xmlns:a16="http://schemas.microsoft.com/office/drawing/2014/main" id="{8DDA4487-DF05-4D6E-809A-B87EFB50D21F}"/>
              </a:ext>
            </a:extLst>
          </p:cNvPr>
          <p:cNvGrpSpPr/>
          <p:nvPr/>
        </p:nvGrpSpPr>
        <p:grpSpPr>
          <a:xfrm>
            <a:off x="8122850" y="2595350"/>
            <a:ext cx="1784420" cy="1049652"/>
            <a:chOff x="3284" y="33728"/>
            <a:chExt cx="3203973" cy="720000"/>
          </a:xfrm>
        </p:grpSpPr>
        <p:sp>
          <p:nvSpPr>
            <p:cNvPr id="43" name="Rectángulo 6">
              <a:extLst>
                <a:ext uri="{FF2B5EF4-FFF2-40B4-BE49-F238E27FC236}">
                  <a16:creationId xmlns:a16="http://schemas.microsoft.com/office/drawing/2014/main" id="{53527879-22AA-4C50-BC1D-E658BDC2E8EF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CuadroTexto 7">
              <a:extLst>
                <a:ext uri="{FF2B5EF4-FFF2-40B4-BE49-F238E27FC236}">
                  <a16:creationId xmlns:a16="http://schemas.microsoft.com/office/drawing/2014/main" id="{EC59959B-0E29-45C4-B14A-7E061328BC65}"/>
                </a:ext>
              </a:extLst>
            </p:cNvPr>
            <p:cNvSpPr txBox="1"/>
            <p:nvPr/>
          </p:nvSpPr>
          <p:spPr>
            <a:xfrm>
              <a:off x="3284" y="33729"/>
              <a:ext cx="3203969" cy="719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/>
                <a:t>10%</a:t>
              </a:r>
              <a:endParaRPr lang="es-DO" sz="2000" kern="1200" dirty="0"/>
            </a:p>
          </p:txBody>
        </p:sp>
      </p:grpSp>
      <p:grpSp>
        <p:nvGrpSpPr>
          <p:cNvPr id="45" name="Grupo 5">
            <a:extLst>
              <a:ext uri="{FF2B5EF4-FFF2-40B4-BE49-F238E27FC236}">
                <a16:creationId xmlns:a16="http://schemas.microsoft.com/office/drawing/2014/main" id="{8DDA4487-DF05-4D6E-809A-B87EFB50D21F}"/>
              </a:ext>
            </a:extLst>
          </p:cNvPr>
          <p:cNvGrpSpPr/>
          <p:nvPr/>
        </p:nvGrpSpPr>
        <p:grpSpPr>
          <a:xfrm>
            <a:off x="1761627" y="3824880"/>
            <a:ext cx="1784420" cy="1049649"/>
            <a:chOff x="3284" y="33728"/>
            <a:chExt cx="3203973" cy="720000"/>
          </a:xfrm>
        </p:grpSpPr>
        <p:sp>
          <p:nvSpPr>
            <p:cNvPr id="46" name="Rectángulo 6">
              <a:extLst>
                <a:ext uri="{FF2B5EF4-FFF2-40B4-BE49-F238E27FC236}">
                  <a16:creationId xmlns:a16="http://schemas.microsoft.com/office/drawing/2014/main" id="{53527879-22AA-4C50-BC1D-E658BDC2E8EF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CuadroTexto 7">
              <a:extLst>
                <a:ext uri="{FF2B5EF4-FFF2-40B4-BE49-F238E27FC236}">
                  <a16:creationId xmlns:a16="http://schemas.microsoft.com/office/drawing/2014/main" id="{EC59959B-0E29-45C4-B14A-7E061328BC65}"/>
                </a:ext>
              </a:extLst>
            </p:cNvPr>
            <p:cNvSpPr txBox="1"/>
            <p:nvPr/>
          </p:nvSpPr>
          <p:spPr>
            <a:xfrm>
              <a:off x="3284" y="33728"/>
              <a:ext cx="3203969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/>
                <a:t>RESULTADO 3</a:t>
              </a:r>
              <a:endParaRPr lang="es-DO" sz="2000" kern="1200" dirty="0"/>
            </a:p>
          </p:txBody>
        </p:sp>
      </p:grpSp>
      <p:sp>
        <p:nvSpPr>
          <p:cNvPr id="48" name="Rectángulo 9">
            <a:extLst>
              <a:ext uri="{FF2B5EF4-FFF2-40B4-BE49-F238E27FC236}">
                <a16:creationId xmlns:a16="http://schemas.microsoft.com/office/drawing/2014/main" id="{7C0B04A4-BEE8-477C-B56A-7C2CFCDEB13F}"/>
              </a:ext>
            </a:extLst>
          </p:cNvPr>
          <p:cNvSpPr/>
          <p:nvPr/>
        </p:nvSpPr>
        <p:spPr>
          <a:xfrm>
            <a:off x="3546045" y="3824880"/>
            <a:ext cx="4576808" cy="1049649"/>
          </a:xfrm>
          <a:prstGeom prst="rect">
            <a:avLst/>
          </a:prstGeom>
          <a:solidFill>
            <a:srgbClr val="EBFFFF">
              <a:alpha val="89804"/>
            </a:srgb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E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Acreditación de entidades de acceso directo</a:t>
            </a:r>
          </a:p>
        </p:txBody>
      </p:sp>
      <p:grpSp>
        <p:nvGrpSpPr>
          <p:cNvPr id="49" name="Grupo 5">
            <a:extLst>
              <a:ext uri="{FF2B5EF4-FFF2-40B4-BE49-F238E27FC236}">
                <a16:creationId xmlns:a16="http://schemas.microsoft.com/office/drawing/2014/main" id="{8DDA4487-DF05-4D6E-809A-B87EFB50D21F}"/>
              </a:ext>
            </a:extLst>
          </p:cNvPr>
          <p:cNvGrpSpPr/>
          <p:nvPr/>
        </p:nvGrpSpPr>
        <p:grpSpPr>
          <a:xfrm>
            <a:off x="8122848" y="3824877"/>
            <a:ext cx="1784420" cy="1049652"/>
            <a:chOff x="3284" y="33728"/>
            <a:chExt cx="3203973" cy="720000"/>
          </a:xfrm>
        </p:grpSpPr>
        <p:sp>
          <p:nvSpPr>
            <p:cNvPr id="50" name="Rectángulo 6">
              <a:extLst>
                <a:ext uri="{FF2B5EF4-FFF2-40B4-BE49-F238E27FC236}">
                  <a16:creationId xmlns:a16="http://schemas.microsoft.com/office/drawing/2014/main" id="{53527879-22AA-4C50-BC1D-E658BDC2E8EF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CuadroTexto 7">
              <a:extLst>
                <a:ext uri="{FF2B5EF4-FFF2-40B4-BE49-F238E27FC236}">
                  <a16:creationId xmlns:a16="http://schemas.microsoft.com/office/drawing/2014/main" id="{EC59959B-0E29-45C4-B14A-7E061328BC65}"/>
                </a:ext>
              </a:extLst>
            </p:cNvPr>
            <p:cNvSpPr txBox="1"/>
            <p:nvPr/>
          </p:nvSpPr>
          <p:spPr>
            <a:xfrm>
              <a:off x="3284" y="33729"/>
              <a:ext cx="3203969" cy="719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/>
                <a:t>65%</a:t>
              </a:r>
              <a:endParaRPr lang="es-DO" sz="2000" kern="1200" dirty="0"/>
            </a:p>
          </p:txBody>
        </p:sp>
      </p:grpSp>
      <p:grpSp>
        <p:nvGrpSpPr>
          <p:cNvPr id="52" name="Grupo 5">
            <a:extLst>
              <a:ext uri="{FF2B5EF4-FFF2-40B4-BE49-F238E27FC236}">
                <a16:creationId xmlns:a16="http://schemas.microsoft.com/office/drawing/2014/main" id="{8DDA4487-DF05-4D6E-809A-B87EFB50D21F}"/>
              </a:ext>
            </a:extLst>
          </p:cNvPr>
          <p:cNvGrpSpPr/>
          <p:nvPr/>
        </p:nvGrpSpPr>
        <p:grpSpPr>
          <a:xfrm>
            <a:off x="1761622" y="5039531"/>
            <a:ext cx="1784419" cy="1049649"/>
            <a:chOff x="3284" y="33728"/>
            <a:chExt cx="3203973" cy="720000"/>
          </a:xfrm>
        </p:grpSpPr>
        <p:sp>
          <p:nvSpPr>
            <p:cNvPr id="53" name="Rectángulo 6">
              <a:extLst>
                <a:ext uri="{FF2B5EF4-FFF2-40B4-BE49-F238E27FC236}">
                  <a16:creationId xmlns:a16="http://schemas.microsoft.com/office/drawing/2014/main" id="{53527879-22AA-4C50-BC1D-E658BDC2E8EF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CuadroTexto 7">
              <a:extLst>
                <a:ext uri="{FF2B5EF4-FFF2-40B4-BE49-F238E27FC236}">
                  <a16:creationId xmlns:a16="http://schemas.microsoft.com/office/drawing/2014/main" id="{EC59959B-0E29-45C4-B14A-7E061328BC65}"/>
                </a:ext>
              </a:extLst>
            </p:cNvPr>
            <p:cNvSpPr txBox="1"/>
            <p:nvPr/>
          </p:nvSpPr>
          <p:spPr>
            <a:xfrm>
              <a:off x="3284" y="33728"/>
              <a:ext cx="3203969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/>
                <a:t>RESULTADO 4</a:t>
              </a:r>
              <a:endParaRPr lang="es-DO" sz="2000" kern="1200" dirty="0"/>
            </a:p>
          </p:txBody>
        </p:sp>
      </p:grpSp>
      <p:sp>
        <p:nvSpPr>
          <p:cNvPr id="55" name="Rectángulo 9">
            <a:extLst>
              <a:ext uri="{FF2B5EF4-FFF2-40B4-BE49-F238E27FC236}">
                <a16:creationId xmlns:a16="http://schemas.microsoft.com/office/drawing/2014/main" id="{7C0B04A4-BEE8-477C-B56A-7C2CFCDEB13F}"/>
              </a:ext>
            </a:extLst>
          </p:cNvPr>
          <p:cNvSpPr/>
          <p:nvPr/>
        </p:nvSpPr>
        <p:spPr>
          <a:xfrm>
            <a:off x="3546041" y="5039531"/>
            <a:ext cx="4576805" cy="1049649"/>
          </a:xfrm>
          <a:prstGeom prst="rect">
            <a:avLst/>
          </a:prstGeom>
          <a:solidFill>
            <a:srgbClr val="EBFFFF">
              <a:alpha val="89804"/>
            </a:srgb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ES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Fortalecimiento de las estrategias de financiación climática y la cartera de proyectos</a:t>
            </a:r>
          </a:p>
        </p:txBody>
      </p:sp>
      <p:grpSp>
        <p:nvGrpSpPr>
          <p:cNvPr id="56" name="Grupo 5">
            <a:extLst>
              <a:ext uri="{FF2B5EF4-FFF2-40B4-BE49-F238E27FC236}">
                <a16:creationId xmlns:a16="http://schemas.microsoft.com/office/drawing/2014/main" id="{8DDA4487-DF05-4D6E-809A-B87EFB50D21F}"/>
              </a:ext>
            </a:extLst>
          </p:cNvPr>
          <p:cNvGrpSpPr/>
          <p:nvPr/>
        </p:nvGrpSpPr>
        <p:grpSpPr>
          <a:xfrm>
            <a:off x="8122853" y="5039531"/>
            <a:ext cx="1784419" cy="1049652"/>
            <a:chOff x="3284" y="33728"/>
            <a:chExt cx="3203973" cy="720000"/>
          </a:xfrm>
        </p:grpSpPr>
        <p:sp>
          <p:nvSpPr>
            <p:cNvPr id="57" name="Rectángulo 6">
              <a:extLst>
                <a:ext uri="{FF2B5EF4-FFF2-40B4-BE49-F238E27FC236}">
                  <a16:creationId xmlns:a16="http://schemas.microsoft.com/office/drawing/2014/main" id="{53527879-22AA-4C50-BC1D-E658BDC2E8EF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CuadroTexto 7">
              <a:extLst>
                <a:ext uri="{FF2B5EF4-FFF2-40B4-BE49-F238E27FC236}">
                  <a16:creationId xmlns:a16="http://schemas.microsoft.com/office/drawing/2014/main" id="{EC59959B-0E29-45C4-B14A-7E061328BC65}"/>
                </a:ext>
              </a:extLst>
            </p:cNvPr>
            <p:cNvSpPr txBox="1"/>
            <p:nvPr/>
          </p:nvSpPr>
          <p:spPr>
            <a:xfrm>
              <a:off x="3284" y="33729"/>
              <a:ext cx="3203969" cy="719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/>
                <a:t>0%</a:t>
              </a:r>
              <a:endParaRPr lang="es-DO" sz="2000" kern="1200" dirty="0"/>
            </a:p>
          </p:txBody>
        </p:sp>
      </p:grpSp>
      <p:cxnSp>
        <p:nvCxnSpPr>
          <p:cNvPr id="59" name="Conector recto 4">
            <a:extLst>
              <a:ext uri="{FF2B5EF4-FFF2-40B4-BE49-F238E27FC236}">
                <a16:creationId xmlns:a16="http://schemas.microsoft.com/office/drawing/2014/main" id="{970D1795-9B62-4EC5-9874-AC488FCFE7A5}"/>
              </a:ext>
            </a:extLst>
          </p:cNvPr>
          <p:cNvCxnSpPr>
            <a:cxnSpLocks/>
          </p:cNvCxnSpPr>
          <p:nvPr/>
        </p:nvCxnSpPr>
        <p:spPr>
          <a:xfrm>
            <a:off x="4026089" y="936721"/>
            <a:ext cx="7683689" cy="0"/>
          </a:xfrm>
          <a:prstGeom prst="line">
            <a:avLst/>
          </a:prstGeom>
          <a:ln w="28575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5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86CB-8D0D-473E-B097-791E5386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317" y="150060"/>
            <a:ext cx="7112689" cy="737046"/>
          </a:xfrm>
        </p:spPr>
        <p:txBody>
          <a:bodyPr>
            <a:normAutofit fontScale="90000"/>
          </a:bodyPr>
          <a:lstStyle/>
          <a:p>
            <a:pPr algn="ctr"/>
            <a:r>
              <a:rPr lang="es-DO" sz="3600" b="1" dirty="0">
                <a:solidFill>
                  <a:srgbClr val="44546A"/>
                </a:solidFill>
              </a:rPr>
              <a:t>Resultado 1. Fortalecimiento NDA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DDA4487-DF05-4D6E-809A-B87EFB50D21F}"/>
              </a:ext>
            </a:extLst>
          </p:cNvPr>
          <p:cNvGrpSpPr/>
          <p:nvPr/>
        </p:nvGrpSpPr>
        <p:grpSpPr>
          <a:xfrm>
            <a:off x="355873" y="1642791"/>
            <a:ext cx="1784420" cy="1265433"/>
            <a:chOff x="3284" y="33728"/>
            <a:chExt cx="3203973" cy="7200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3527879-22AA-4C50-BC1D-E658BDC2E8EF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C59959B-0E29-45C4-B14A-7E061328BC65}"/>
                </a:ext>
              </a:extLst>
            </p:cNvPr>
            <p:cNvSpPr txBox="1"/>
            <p:nvPr/>
          </p:nvSpPr>
          <p:spPr>
            <a:xfrm>
              <a:off x="3284" y="33728"/>
              <a:ext cx="3203969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 err="1">
                  <a:latin typeface="Century Gothic" panose="020B0502020202020204" pitchFamily="34" charset="0"/>
                </a:rPr>
                <a:t>Elaboración</a:t>
              </a:r>
              <a:r>
                <a:rPr lang="en-US" sz="1600" dirty="0">
                  <a:latin typeface="Century Gothic" panose="020B0502020202020204" pitchFamily="34" charset="0"/>
                </a:rPr>
                <a:t> de un </a:t>
              </a:r>
              <a:r>
                <a:rPr lang="en-US" sz="1600" dirty="0" err="1">
                  <a:latin typeface="Century Gothic" panose="020B0502020202020204" pitchFamily="34" charset="0"/>
                </a:rPr>
                <a:t>mapeo</a:t>
              </a:r>
              <a:r>
                <a:rPr lang="en-US" sz="1600" dirty="0">
                  <a:latin typeface="Century Gothic" panose="020B0502020202020204" pitchFamily="34" charset="0"/>
                </a:rPr>
                <a:t> de </a:t>
              </a:r>
              <a:r>
                <a:rPr lang="en-US" sz="1600" dirty="0" err="1">
                  <a:latin typeface="Century Gothic" panose="020B0502020202020204" pitchFamily="34" charset="0"/>
                </a:rPr>
                <a:t>actores</a:t>
              </a:r>
              <a:endParaRPr lang="es-DO" sz="16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52DC951-208B-444E-9BAD-43106633DEFB}"/>
              </a:ext>
            </a:extLst>
          </p:cNvPr>
          <p:cNvSpPr/>
          <p:nvPr/>
        </p:nvSpPr>
        <p:spPr>
          <a:xfrm>
            <a:off x="2375159" y="1622962"/>
            <a:ext cx="3916459" cy="1285262"/>
          </a:xfrm>
          <a:prstGeom prst="rect">
            <a:avLst/>
          </a:prstGeom>
          <a:solidFill>
            <a:srgbClr val="EBFFFF">
              <a:alpha val="89804"/>
            </a:srgb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0"/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Contratación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persona </a:t>
            </a:r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Experta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actividades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formación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Financiamiento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Climático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(4/6)</a:t>
            </a:r>
            <a:endParaRPr lang="es-DO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BBB59FAB-076D-4333-A35B-7918C45C0B99}"/>
              </a:ext>
            </a:extLst>
          </p:cNvPr>
          <p:cNvGrpSpPr/>
          <p:nvPr/>
        </p:nvGrpSpPr>
        <p:grpSpPr>
          <a:xfrm>
            <a:off x="345081" y="1035548"/>
            <a:ext cx="8730679" cy="377637"/>
            <a:chOff x="3284" y="33728"/>
            <a:chExt cx="3203973" cy="720000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8FF67113-FBAB-4308-BEDB-C38D346C2BFA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925558F5-03AA-48A1-98FB-43B1AF9F7FCC}"/>
                </a:ext>
              </a:extLst>
            </p:cNvPr>
            <p:cNvSpPr txBox="1"/>
            <p:nvPr/>
          </p:nvSpPr>
          <p:spPr>
            <a:xfrm>
              <a:off x="3284" y="33728"/>
              <a:ext cx="3203969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 err="1"/>
                <a:t>Ejecutado</a:t>
              </a:r>
              <a:endParaRPr lang="es-DO" sz="2000" b="1" kern="1200" dirty="0"/>
            </a:p>
          </p:txBody>
        </p:sp>
      </p:grpSp>
      <p:cxnSp>
        <p:nvCxnSpPr>
          <p:cNvPr id="25" name="Conector recto 4">
            <a:extLst>
              <a:ext uri="{FF2B5EF4-FFF2-40B4-BE49-F238E27FC236}">
                <a16:creationId xmlns:a16="http://schemas.microsoft.com/office/drawing/2014/main" id="{970D1795-9B62-4EC5-9874-AC488FCFE7A5}"/>
              </a:ext>
            </a:extLst>
          </p:cNvPr>
          <p:cNvCxnSpPr>
            <a:cxnSpLocks/>
          </p:cNvCxnSpPr>
          <p:nvPr/>
        </p:nvCxnSpPr>
        <p:spPr>
          <a:xfrm>
            <a:off x="4026089" y="772945"/>
            <a:ext cx="7683689" cy="0"/>
          </a:xfrm>
          <a:prstGeom prst="line">
            <a:avLst/>
          </a:prstGeom>
          <a:ln w="28575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o 21">
            <a:extLst>
              <a:ext uri="{FF2B5EF4-FFF2-40B4-BE49-F238E27FC236}">
                <a16:creationId xmlns:a16="http://schemas.microsoft.com/office/drawing/2014/main" id="{BBB59FAB-076D-4333-A35B-7918C45C0B99}"/>
              </a:ext>
            </a:extLst>
          </p:cNvPr>
          <p:cNvGrpSpPr/>
          <p:nvPr/>
        </p:nvGrpSpPr>
        <p:grpSpPr>
          <a:xfrm>
            <a:off x="355871" y="3235111"/>
            <a:ext cx="4867912" cy="377637"/>
            <a:chOff x="3284" y="33728"/>
            <a:chExt cx="3203973" cy="720000"/>
          </a:xfrm>
        </p:grpSpPr>
        <p:sp>
          <p:nvSpPr>
            <p:cNvPr id="27" name="Rectángulo 22">
              <a:extLst>
                <a:ext uri="{FF2B5EF4-FFF2-40B4-BE49-F238E27FC236}">
                  <a16:creationId xmlns:a16="http://schemas.microsoft.com/office/drawing/2014/main" id="{8FF67113-FBAB-4308-BEDB-C38D346C2BFA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uadroTexto 23">
              <a:extLst>
                <a:ext uri="{FF2B5EF4-FFF2-40B4-BE49-F238E27FC236}">
                  <a16:creationId xmlns:a16="http://schemas.microsoft.com/office/drawing/2014/main" id="{925558F5-03AA-48A1-98FB-43B1AF9F7FCC}"/>
                </a:ext>
              </a:extLst>
            </p:cNvPr>
            <p:cNvSpPr txBox="1"/>
            <p:nvPr/>
          </p:nvSpPr>
          <p:spPr>
            <a:xfrm>
              <a:off x="3284" y="33728"/>
              <a:ext cx="3203969" cy="720000"/>
            </a:xfrm>
            <a:prstGeom prst="rect">
              <a:avLst/>
            </a:prstGeom>
            <a:solidFill>
              <a:srgbClr val="EBFFFF"/>
            </a:solidFill>
            <a:ln>
              <a:solidFill>
                <a:srgbClr val="00206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 err="1">
                  <a:solidFill>
                    <a:srgbClr val="002060"/>
                  </a:solidFill>
                </a:rPr>
                <a:t>Pendiente</a:t>
              </a:r>
              <a:r>
                <a:rPr lang="en-US" sz="2000" b="1" kern="1200" dirty="0">
                  <a:solidFill>
                    <a:srgbClr val="002060"/>
                  </a:solidFill>
                </a:rPr>
                <a:t> de </a:t>
              </a:r>
              <a:r>
                <a:rPr lang="en-US" sz="2000" b="1" kern="1200" dirty="0" err="1">
                  <a:solidFill>
                    <a:srgbClr val="002060"/>
                  </a:solidFill>
                </a:rPr>
                <a:t>ejecución</a:t>
              </a:r>
              <a:endParaRPr lang="es-DO" sz="20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9" name="Grupo 5">
            <a:extLst>
              <a:ext uri="{FF2B5EF4-FFF2-40B4-BE49-F238E27FC236}">
                <a16:creationId xmlns:a16="http://schemas.microsoft.com/office/drawing/2014/main" id="{8DDA4487-DF05-4D6E-809A-B87EFB50D21F}"/>
              </a:ext>
            </a:extLst>
          </p:cNvPr>
          <p:cNvGrpSpPr/>
          <p:nvPr/>
        </p:nvGrpSpPr>
        <p:grpSpPr>
          <a:xfrm>
            <a:off x="355871" y="3965185"/>
            <a:ext cx="2346386" cy="1265433"/>
            <a:chOff x="3284" y="33728"/>
            <a:chExt cx="3203973" cy="720000"/>
          </a:xfrm>
        </p:grpSpPr>
        <p:sp>
          <p:nvSpPr>
            <p:cNvPr id="30" name="Rectángulo 6">
              <a:extLst>
                <a:ext uri="{FF2B5EF4-FFF2-40B4-BE49-F238E27FC236}">
                  <a16:creationId xmlns:a16="http://schemas.microsoft.com/office/drawing/2014/main" id="{53527879-22AA-4C50-BC1D-E658BDC2E8EF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uadroTexto 7">
              <a:extLst>
                <a:ext uri="{FF2B5EF4-FFF2-40B4-BE49-F238E27FC236}">
                  <a16:creationId xmlns:a16="http://schemas.microsoft.com/office/drawing/2014/main" id="{EC59959B-0E29-45C4-B14A-7E061328BC65}"/>
                </a:ext>
              </a:extLst>
            </p:cNvPr>
            <p:cNvSpPr txBox="1"/>
            <p:nvPr/>
          </p:nvSpPr>
          <p:spPr>
            <a:xfrm>
              <a:off x="3284" y="33728"/>
              <a:ext cx="3203969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 err="1">
                  <a:latin typeface="Century Gothic" panose="020B0502020202020204" pitchFamily="34" charset="0"/>
                </a:rPr>
                <a:t>Elaboración</a:t>
              </a:r>
              <a:r>
                <a:rPr lang="en-US" sz="1600" dirty="0">
                  <a:latin typeface="Century Gothic" panose="020B0502020202020204" pitchFamily="34" charset="0"/>
                </a:rPr>
                <a:t> de </a:t>
              </a:r>
              <a:r>
                <a:rPr lang="en-US" sz="1600" dirty="0" err="1">
                  <a:latin typeface="Century Gothic" panose="020B0502020202020204" pitchFamily="34" charset="0"/>
                </a:rPr>
                <a:t>materiales</a:t>
              </a:r>
              <a:r>
                <a:rPr lang="en-US" sz="1600" dirty="0"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latin typeface="Century Gothic" panose="020B0502020202020204" pitchFamily="34" charset="0"/>
                </a:rPr>
                <a:t>gráficos</a:t>
              </a:r>
              <a:r>
                <a:rPr lang="en-US" sz="1600" dirty="0">
                  <a:latin typeface="Century Gothic" panose="020B0502020202020204" pitchFamily="34" charset="0"/>
                </a:rPr>
                <a:t> y </a:t>
              </a:r>
              <a:r>
                <a:rPr lang="en-US" sz="1600" dirty="0" err="1">
                  <a:latin typeface="Century Gothic" panose="020B0502020202020204" pitchFamily="34" charset="0"/>
                </a:rPr>
                <a:t>audiovisuales</a:t>
              </a:r>
              <a:r>
                <a:rPr lang="en-US" sz="1600" dirty="0"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latin typeface="Century Gothic" panose="020B0502020202020204" pitchFamily="34" charset="0"/>
                </a:rPr>
                <a:t>sobre</a:t>
              </a:r>
              <a:r>
                <a:rPr lang="en-US" sz="1600" dirty="0"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latin typeface="Century Gothic" panose="020B0502020202020204" pitchFamily="34" charset="0"/>
                </a:rPr>
                <a:t>el</a:t>
              </a:r>
              <a:r>
                <a:rPr lang="en-US" sz="1600" dirty="0">
                  <a:latin typeface="Century Gothic" panose="020B0502020202020204" pitchFamily="34" charset="0"/>
                </a:rPr>
                <a:t> GCF (</a:t>
              </a:r>
              <a:r>
                <a:rPr lang="en-US" sz="1600" dirty="0" err="1">
                  <a:latin typeface="Century Gothic" panose="020B0502020202020204" pitchFamily="34" charset="0"/>
                </a:rPr>
                <a:t>en</a:t>
              </a:r>
              <a:r>
                <a:rPr lang="en-US" sz="1600" dirty="0"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latin typeface="Century Gothic" panose="020B0502020202020204" pitchFamily="34" charset="0"/>
                </a:rPr>
                <a:t>curso</a:t>
              </a:r>
              <a:r>
                <a:rPr lang="en-US" sz="1600" dirty="0">
                  <a:latin typeface="Century Gothic" panose="020B0502020202020204" pitchFamily="34" charset="0"/>
                </a:rPr>
                <a:t>)</a:t>
              </a:r>
              <a:endParaRPr lang="es-DO" sz="16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Rectángulo 16">
            <a:extLst>
              <a:ext uri="{FF2B5EF4-FFF2-40B4-BE49-F238E27FC236}">
                <a16:creationId xmlns:a16="http://schemas.microsoft.com/office/drawing/2014/main" id="{752DC951-208B-444E-9BAD-43106633DEFB}"/>
              </a:ext>
            </a:extLst>
          </p:cNvPr>
          <p:cNvSpPr/>
          <p:nvPr/>
        </p:nvSpPr>
        <p:spPr>
          <a:xfrm>
            <a:off x="2909697" y="3945356"/>
            <a:ext cx="2510740" cy="1285262"/>
          </a:xfrm>
          <a:prstGeom prst="rect">
            <a:avLst/>
          </a:prstGeom>
          <a:solidFill>
            <a:srgbClr val="EBFFFF">
              <a:alpha val="89804"/>
            </a:srgb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0"/>
            <a:r>
              <a:rPr lang="es-DO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Desarrollo de 2 talleres </a:t>
            </a:r>
            <a:r>
              <a:rPr lang="es-DO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semi-presenciales</a:t>
            </a:r>
            <a:r>
              <a:rPr lang="es-DO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con actores clave</a:t>
            </a:r>
          </a:p>
        </p:txBody>
      </p:sp>
      <p:grpSp>
        <p:nvGrpSpPr>
          <p:cNvPr id="33" name="Grupo 5">
            <a:extLst>
              <a:ext uri="{FF2B5EF4-FFF2-40B4-BE49-F238E27FC236}">
                <a16:creationId xmlns:a16="http://schemas.microsoft.com/office/drawing/2014/main" id="{8DDA4487-DF05-4D6E-809A-B87EFB50D21F}"/>
              </a:ext>
            </a:extLst>
          </p:cNvPr>
          <p:cNvGrpSpPr/>
          <p:nvPr/>
        </p:nvGrpSpPr>
        <p:grpSpPr>
          <a:xfrm>
            <a:off x="5653477" y="3955270"/>
            <a:ext cx="2346386" cy="1265433"/>
            <a:chOff x="3284" y="33728"/>
            <a:chExt cx="3203973" cy="720000"/>
          </a:xfrm>
        </p:grpSpPr>
        <p:sp>
          <p:nvSpPr>
            <p:cNvPr id="34" name="Rectángulo 6">
              <a:extLst>
                <a:ext uri="{FF2B5EF4-FFF2-40B4-BE49-F238E27FC236}">
                  <a16:creationId xmlns:a16="http://schemas.microsoft.com/office/drawing/2014/main" id="{53527879-22AA-4C50-BC1D-E658BDC2E8EF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CuadroTexto 7">
              <a:extLst>
                <a:ext uri="{FF2B5EF4-FFF2-40B4-BE49-F238E27FC236}">
                  <a16:creationId xmlns:a16="http://schemas.microsoft.com/office/drawing/2014/main" id="{EC59959B-0E29-45C4-B14A-7E061328BC65}"/>
                </a:ext>
              </a:extLst>
            </p:cNvPr>
            <p:cNvSpPr txBox="1"/>
            <p:nvPr/>
          </p:nvSpPr>
          <p:spPr>
            <a:xfrm>
              <a:off x="3284" y="33728"/>
              <a:ext cx="3203969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 err="1">
                  <a:latin typeface="Century Gothic" panose="020B0502020202020204" pitchFamily="34" charset="0"/>
                </a:rPr>
                <a:t>Apoyo</a:t>
              </a:r>
              <a:r>
                <a:rPr lang="en-US" sz="1600" dirty="0"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latin typeface="Century Gothic" panose="020B0502020202020204" pitchFamily="34" charset="0"/>
                </a:rPr>
                <a:t>en</a:t>
              </a:r>
              <a:r>
                <a:rPr lang="en-US" sz="1600" dirty="0">
                  <a:latin typeface="Century Gothic" panose="020B0502020202020204" pitchFamily="34" charset="0"/>
                </a:rPr>
                <a:t> la </a:t>
              </a:r>
              <a:r>
                <a:rPr lang="en-US" sz="1600" dirty="0" err="1">
                  <a:latin typeface="Century Gothic" panose="020B0502020202020204" pitchFamily="34" charset="0"/>
                </a:rPr>
                <a:t>creación</a:t>
              </a:r>
              <a:r>
                <a:rPr lang="en-US" sz="1600" dirty="0">
                  <a:latin typeface="Century Gothic" panose="020B0502020202020204" pitchFamily="34" charset="0"/>
                </a:rPr>
                <a:t> de </a:t>
              </a:r>
              <a:r>
                <a:rPr lang="en-US" sz="1600" dirty="0" err="1">
                  <a:latin typeface="Century Gothic" panose="020B0502020202020204" pitchFamily="34" charset="0"/>
                </a:rPr>
                <a:t>una</a:t>
              </a:r>
              <a:r>
                <a:rPr lang="en-US" sz="1600" dirty="0">
                  <a:latin typeface="Century Gothic" panose="020B0502020202020204" pitchFamily="34" charset="0"/>
                </a:rPr>
                <a:t> Mesa de </a:t>
              </a:r>
              <a:r>
                <a:rPr lang="en-US" sz="1600" dirty="0" err="1">
                  <a:latin typeface="Century Gothic" panose="020B0502020202020204" pitchFamily="34" charset="0"/>
                </a:rPr>
                <a:t>Finanzas</a:t>
              </a:r>
              <a:r>
                <a:rPr lang="en-US" sz="1600" dirty="0"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latin typeface="Century Gothic" panose="020B0502020202020204" pitchFamily="34" charset="0"/>
                </a:rPr>
                <a:t>Climáticas</a:t>
              </a:r>
              <a:r>
                <a:rPr lang="en-US" sz="1600" dirty="0">
                  <a:latin typeface="Century Gothic" panose="020B0502020202020204" pitchFamily="34" charset="0"/>
                </a:rPr>
                <a:t> (</a:t>
              </a:r>
              <a:r>
                <a:rPr lang="en-US" sz="1600" dirty="0" err="1">
                  <a:latin typeface="Century Gothic" panose="020B0502020202020204" pitchFamily="34" charset="0"/>
                </a:rPr>
                <a:t>en</a:t>
              </a:r>
              <a:r>
                <a:rPr lang="en-US" sz="1600" dirty="0"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latin typeface="Century Gothic" panose="020B0502020202020204" pitchFamily="34" charset="0"/>
                </a:rPr>
                <a:t>curso</a:t>
              </a:r>
              <a:r>
                <a:rPr lang="en-US" sz="1600" dirty="0">
                  <a:latin typeface="Century Gothic" panose="020B0502020202020204" pitchFamily="34" charset="0"/>
                </a:rPr>
                <a:t>)</a:t>
              </a:r>
              <a:endParaRPr lang="es-DO" sz="16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6" name="Rectángulo 16">
            <a:extLst>
              <a:ext uri="{FF2B5EF4-FFF2-40B4-BE49-F238E27FC236}">
                <a16:creationId xmlns:a16="http://schemas.microsoft.com/office/drawing/2014/main" id="{752DC951-208B-444E-9BAD-43106633DEFB}"/>
              </a:ext>
            </a:extLst>
          </p:cNvPr>
          <p:cNvSpPr/>
          <p:nvPr/>
        </p:nvSpPr>
        <p:spPr>
          <a:xfrm>
            <a:off x="8180007" y="3965185"/>
            <a:ext cx="3543418" cy="1285262"/>
          </a:xfrm>
          <a:prstGeom prst="rect">
            <a:avLst/>
          </a:prstGeom>
          <a:solidFill>
            <a:srgbClr val="EBFFFF">
              <a:alpha val="89804"/>
            </a:srgb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0"/>
            <a:r>
              <a:rPr lang="es-DO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Consultoría para elaborar el documento del Proceso de No Objeción y taller de socialización.</a:t>
            </a:r>
          </a:p>
        </p:txBody>
      </p:sp>
      <p:sp>
        <p:nvSpPr>
          <p:cNvPr id="4" name="3 Arco"/>
          <p:cNvSpPr/>
          <p:nvPr/>
        </p:nvSpPr>
        <p:spPr>
          <a:xfrm>
            <a:off x="11440233" y="4982585"/>
            <a:ext cx="566383" cy="914400"/>
          </a:xfrm>
          <a:prstGeom prst="arc">
            <a:avLst>
              <a:gd name="adj1" fmla="val 16200000"/>
              <a:gd name="adj2" fmla="val 5256845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11 Conector recto"/>
          <p:cNvCxnSpPr>
            <a:endCxn id="32" idx="1"/>
          </p:cNvCxnSpPr>
          <p:nvPr/>
        </p:nvCxnSpPr>
        <p:spPr>
          <a:xfrm>
            <a:off x="2689970" y="4586595"/>
            <a:ext cx="219727" cy="139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5420437" y="4589121"/>
            <a:ext cx="219727" cy="139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7960280" y="4558342"/>
            <a:ext cx="219727" cy="139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upo 5">
            <a:extLst>
              <a:ext uri="{FF2B5EF4-FFF2-40B4-BE49-F238E27FC236}">
                <a16:creationId xmlns:a16="http://schemas.microsoft.com/office/drawing/2014/main" id="{8DDA4487-DF05-4D6E-809A-B87EFB50D21F}"/>
              </a:ext>
            </a:extLst>
          </p:cNvPr>
          <p:cNvGrpSpPr/>
          <p:nvPr/>
        </p:nvGrpSpPr>
        <p:grpSpPr>
          <a:xfrm>
            <a:off x="3660915" y="5459614"/>
            <a:ext cx="2346386" cy="1265433"/>
            <a:chOff x="3284" y="33728"/>
            <a:chExt cx="3203973" cy="720000"/>
          </a:xfrm>
        </p:grpSpPr>
        <p:sp>
          <p:nvSpPr>
            <p:cNvPr id="49" name="Rectángulo 6">
              <a:extLst>
                <a:ext uri="{FF2B5EF4-FFF2-40B4-BE49-F238E27FC236}">
                  <a16:creationId xmlns:a16="http://schemas.microsoft.com/office/drawing/2014/main" id="{53527879-22AA-4C50-BC1D-E658BDC2E8EF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CuadroTexto 7">
              <a:extLst>
                <a:ext uri="{FF2B5EF4-FFF2-40B4-BE49-F238E27FC236}">
                  <a16:creationId xmlns:a16="http://schemas.microsoft.com/office/drawing/2014/main" id="{EC59959B-0E29-45C4-B14A-7E061328BC65}"/>
                </a:ext>
              </a:extLst>
            </p:cNvPr>
            <p:cNvSpPr txBox="1"/>
            <p:nvPr/>
          </p:nvSpPr>
          <p:spPr>
            <a:xfrm>
              <a:off x="3284" y="33728"/>
              <a:ext cx="3203969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>
                  <a:latin typeface="Century Gothic" panose="020B0502020202020204" pitchFamily="34" charset="0"/>
                </a:rPr>
                <a:t>2 </a:t>
              </a:r>
              <a:r>
                <a:rPr lang="en-US" sz="1600" dirty="0" err="1">
                  <a:latin typeface="Century Gothic" panose="020B0502020202020204" pitchFamily="34" charset="0"/>
                </a:rPr>
                <a:t>talleres</a:t>
              </a:r>
              <a:r>
                <a:rPr lang="en-US" sz="1600" dirty="0"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latin typeface="Century Gothic" panose="020B0502020202020204" pitchFamily="34" charset="0"/>
                </a:rPr>
                <a:t>sobre</a:t>
              </a:r>
              <a:r>
                <a:rPr lang="en-US" sz="1600" dirty="0"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latin typeface="Century Gothic" panose="020B0502020202020204" pitchFamily="34" charset="0"/>
                </a:rPr>
                <a:t>financiamiento</a:t>
              </a:r>
              <a:r>
                <a:rPr lang="en-US" sz="1600" dirty="0">
                  <a:latin typeface="Century Gothic" panose="020B0502020202020204" pitchFamily="34" charset="0"/>
                </a:rPr>
                <a:t> </a:t>
              </a:r>
              <a:r>
                <a:rPr lang="en-US" sz="1600" dirty="0" err="1">
                  <a:latin typeface="Century Gothic" panose="020B0502020202020204" pitchFamily="34" charset="0"/>
                </a:rPr>
                <a:t>climático</a:t>
              </a:r>
              <a:endParaRPr lang="es-DO" sz="16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1" name="Rectángulo 16">
            <a:extLst>
              <a:ext uri="{FF2B5EF4-FFF2-40B4-BE49-F238E27FC236}">
                <a16:creationId xmlns:a16="http://schemas.microsoft.com/office/drawing/2014/main" id="{752DC951-208B-444E-9BAD-43106633DEFB}"/>
              </a:ext>
            </a:extLst>
          </p:cNvPr>
          <p:cNvSpPr/>
          <p:nvPr/>
        </p:nvSpPr>
        <p:spPr>
          <a:xfrm>
            <a:off x="6291618" y="5434743"/>
            <a:ext cx="2811427" cy="1285262"/>
          </a:xfrm>
          <a:prstGeom prst="rect">
            <a:avLst/>
          </a:prstGeom>
          <a:solidFill>
            <a:srgbClr val="EBFFFF">
              <a:alpha val="89804"/>
            </a:srgb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0"/>
            <a:r>
              <a:rPr lang="es-DO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Elaboración de material grafico y audiovisual de difusión sobre financiamiento climático </a:t>
            </a:r>
            <a:r>
              <a:rPr lang="en-US" sz="1600" dirty="0">
                <a:latin typeface="Century Gothic" panose="020B0502020202020204" pitchFamily="34" charset="0"/>
              </a:rPr>
              <a:t>(</a:t>
            </a:r>
            <a:r>
              <a:rPr lang="en-US" sz="1600" dirty="0" err="1">
                <a:latin typeface="Century Gothic" panose="020B0502020202020204" pitchFamily="34" charset="0"/>
              </a:rPr>
              <a:t>en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curso</a:t>
            </a:r>
            <a:r>
              <a:rPr lang="en-US" sz="1600" dirty="0">
                <a:latin typeface="Century Gothic" panose="020B0502020202020204" pitchFamily="34" charset="0"/>
              </a:rPr>
              <a:t>)</a:t>
            </a:r>
            <a:endParaRPr lang="es-DO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3" name="52 Conector recto"/>
          <p:cNvCxnSpPr/>
          <p:nvPr/>
        </p:nvCxnSpPr>
        <p:spPr>
          <a:xfrm>
            <a:off x="9133295" y="6133358"/>
            <a:ext cx="219727" cy="139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>
            <a:off x="6034255" y="6110767"/>
            <a:ext cx="219727" cy="139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Arco"/>
          <p:cNvSpPr/>
          <p:nvPr/>
        </p:nvSpPr>
        <p:spPr>
          <a:xfrm rot="10800000">
            <a:off x="27294" y="3423930"/>
            <a:ext cx="676596" cy="914400"/>
          </a:xfrm>
          <a:prstGeom prst="arc">
            <a:avLst>
              <a:gd name="adj1" fmla="val 16200000"/>
              <a:gd name="adj2" fmla="val 5256845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2" name="Grupo 5">
            <a:extLst>
              <a:ext uri="{FF2B5EF4-FFF2-40B4-BE49-F238E27FC236}">
                <a16:creationId xmlns:a16="http://schemas.microsoft.com/office/drawing/2014/main" id="{8DDA4487-DF05-4D6E-809A-B87EFB50D21F}"/>
              </a:ext>
            </a:extLst>
          </p:cNvPr>
          <p:cNvGrpSpPr/>
          <p:nvPr/>
        </p:nvGrpSpPr>
        <p:grpSpPr>
          <a:xfrm>
            <a:off x="6472343" y="1650322"/>
            <a:ext cx="3058859" cy="1272430"/>
            <a:chOff x="3286" y="29747"/>
            <a:chExt cx="5045022" cy="723981"/>
          </a:xfrm>
        </p:grpSpPr>
        <p:sp>
          <p:nvSpPr>
            <p:cNvPr id="43" name="Rectángulo 6">
              <a:extLst>
                <a:ext uri="{FF2B5EF4-FFF2-40B4-BE49-F238E27FC236}">
                  <a16:creationId xmlns:a16="http://schemas.microsoft.com/office/drawing/2014/main" id="{53527879-22AA-4C50-BC1D-E658BDC2E8EF}"/>
                </a:ext>
              </a:extLst>
            </p:cNvPr>
            <p:cNvSpPr/>
            <p:nvPr/>
          </p:nvSpPr>
          <p:spPr>
            <a:xfrm>
              <a:off x="3286" y="33728"/>
              <a:ext cx="5045022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CuadroTexto 7">
              <a:extLst>
                <a:ext uri="{FF2B5EF4-FFF2-40B4-BE49-F238E27FC236}">
                  <a16:creationId xmlns:a16="http://schemas.microsoft.com/office/drawing/2014/main" id="{EC59959B-0E29-45C4-B14A-7E061328BC65}"/>
                </a:ext>
              </a:extLst>
            </p:cNvPr>
            <p:cNvSpPr txBox="1"/>
            <p:nvPr/>
          </p:nvSpPr>
          <p:spPr>
            <a:xfrm>
              <a:off x="3286" y="29747"/>
              <a:ext cx="475143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marL="0" lvl="0" indent="0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 err="1">
                  <a:latin typeface="Century Gothic" panose="020B0502020202020204" pitchFamily="34" charset="0"/>
                </a:rPr>
                <a:t>Contratación</a:t>
              </a:r>
              <a:r>
                <a:rPr lang="en-US" sz="1600" dirty="0">
                  <a:latin typeface="Century Gothic" panose="020B0502020202020204" pitchFamily="34" charset="0"/>
                </a:rPr>
                <a:t> de </a:t>
              </a:r>
              <a:r>
                <a:rPr lang="en-US" sz="1600" dirty="0" err="1">
                  <a:latin typeface="Century Gothic" panose="020B0502020202020204" pitchFamily="34" charset="0"/>
                </a:rPr>
                <a:t>empresa</a:t>
              </a:r>
              <a:r>
                <a:rPr lang="en-US" sz="1600" dirty="0">
                  <a:latin typeface="Century Gothic" panose="020B0502020202020204" pitchFamily="34" charset="0"/>
                </a:rPr>
                <a:t> para la </a:t>
              </a:r>
              <a:r>
                <a:rPr lang="en-US" sz="1600" dirty="0" err="1">
                  <a:latin typeface="Century Gothic" panose="020B0502020202020204" pitchFamily="34" charset="0"/>
                </a:rPr>
                <a:t>elaboración</a:t>
              </a:r>
              <a:r>
                <a:rPr lang="en-US" sz="1600" dirty="0">
                  <a:latin typeface="Century Gothic" panose="020B0502020202020204" pitchFamily="34" charset="0"/>
                </a:rPr>
                <a:t> de la </a:t>
              </a:r>
              <a:r>
                <a:rPr lang="en-US" sz="1600" dirty="0" err="1">
                  <a:latin typeface="Century Gothic" panose="020B0502020202020204" pitchFamily="34" charset="0"/>
                </a:rPr>
                <a:t>página</a:t>
              </a:r>
              <a:r>
                <a:rPr lang="en-US" sz="1600" dirty="0">
                  <a:latin typeface="Century Gothic" panose="020B0502020202020204" pitchFamily="34" charset="0"/>
                </a:rPr>
                <a:t> web de la NDA</a:t>
              </a:r>
              <a:endParaRPr lang="es-DO" sz="16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4" name="Rectángulo 16">
            <a:extLst>
              <a:ext uri="{FF2B5EF4-FFF2-40B4-BE49-F238E27FC236}">
                <a16:creationId xmlns:a16="http://schemas.microsoft.com/office/drawing/2014/main" id="{752DC951-208B-444E-9BAD-43106633DEFB}"/>
              </a:ext>
            </a:extLst>
          </p:cNvPr>
          <p:cNvSpPr/>
          <p:nvPr/>
        </p:nvSpPr>
        <p:spPr>
          <a:xfrm>
            <a:off x="9745863" y="1663906"/>
            <a:ext cx="2209575" cy="1285262"/>
          </a:xfrm>
          <a:prstGeom prst="rect">
            <a:avLst/>
          </a:prstGeom>
          <a:solidFill>
            <a:srgbClr val="EBFFFF">
              <a:alpha val="89804"/>
            </a:srgb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0"/>
            <a:r>
              <a:rPr lang="es-DO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Adquisición de material de difusión del proyecto</a:t>
            </a:r>
          </a:p>
        </p:txBody>
      </p:sp>
      <p:grpSp>
        <p:nvGrpSpPr>
          <p:cNvPr id="59" name="Grupo 5">
            <a:extLst>
              <a:ext uri="{FF2B5EF4-FFF2-40B4-BE49-F238E27FC236}">
                <a16:creationId xmlns:a16="http://schemas.microsoft.com/office/drawing/2014/main" id="{8DDA4487-DF05-4D6E-809A-B87EFB50D21F}"/>
              </a:ext>
            </a:extLst>
          </p:cNvPr>
          <p:cNvGrpSpPr/>
          <p:nvPr/>
        </p:nvGrpSpPr>
        <p:grpSpPr>
          <a:xfrm>
            <a:off x="9377039" y="5479443"/>
            <a:ext cx="2346386" cy="1265433"/>
            <a:chOff x="3284" y="33728"/>
            <a:chExt cx="3203973" cy="720000"/>
          </a:xfrm>
        </p:grpSpPr>
        <p:sp>
          <p:nvSpPr>
            <p:cNvPr id="60" name="Rectángulo 6">
              <a:extLst>
                <a:ext uri="{FF2B5EF4-FFF2-40B4-BE49-F238E27FC236}">
                  <a16:creationId xmlns:a16="http://schemas.microsoft.com/office/drawing/2014/main" id="{53527879-22AA-4C50-BC1D-E658BDC2E8EF}"/>
                </a:ext>
              </a:extLst>
            </p:cNvPr>
            <p:cNvSpPr/>
            <p:nvPr/>
          </p:nvSpPr>
          <p:spPr>
            <a:xfrm>
              <a:off x="3286" y="33728"/>
              <a:ext cx="3203971" cy="720000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CuadroTexto 7">
              <a:extLst>
                <a:ext uri="{FF2B5EF4-FFF2-40B4-BE49-F238E27FC236}">
                  <a16:creationId xmlns:a16="http://schemas.microsoft.com/office/drawing/2014/main" id="{EC59959B-0E29-45C4-B14A-7E061328BC65}"/>
                </a:ext>
              </a:extLst>
            </p:cNvPr>
            <p:cNvSpPr txBox="1"/>
            <p:nvPr/>
          </p:nvSpPr>
          <p:spPr>
            <a:xfrm>
              <a:off x="3284" y="33728"/>
              <a:ext cx="3203969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01600" rIns="177800" bIns="101600" numCol="1" spcCol="1270" anchor="ctr" anchorCtr="0">
              <a:noAutofit/>
            </a:bodyPr>
            <a:lstStyle/>
            <a:p>
              <a:pPr lvl="0"/>
              <a:r>
                <a:rPr lang="es-DO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Contratación de un especialista internacional en procedimientos y estrategias GCF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512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. P-DOM-RS-00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1. P-DOM-RS-00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. P-DOM-RS-00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. P-DOM-RS-00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. P-DOM-RS-00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3624</TotalTime>
  <Words>988</Words>
  <Application>Microsoft Office PowerPoint</Application>
  <PresentationFormat>Widescreen</PresentationFormat>
  <Paragraphs>114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1. P-DOM-RS-003</vt:lpstr>
      <vt:lpstr>1_1. P-DOM-RS-003</vt:lpstr>
      <vt:lpstr>3. P-DOM-RS-003</vt:lpstr>
      <vt:lpstr>4. P-DOM-RS-003</vt:lpstr>
      <vt:lpstr>5. P-DOM-RS-003</vt:lpstr>
      <vt:lpstr>Proyecto DOM-RS-003</vt:lpstr>
      <vt:lpstr>Contenido</vt:lpstr>
      <vt:lpstr>PowerPoint Presentation</vt:lpstr>
      <vt:lpstr>Modelo de Gestión del FVC</vt:lpstr>
      <vt:lpstr>Tercer Proyecto Preparatorio (2020-2022)</vt:lpstr>
      <vt:lpstr>PowerPoint Presentation</vt:lpstr>
      <vt:lpstr>Generalidades del Proyecto</vt:lpstr>
      <vt:lpstr>Ejecución por resultados</vt:lpstr>
      <vt:lpstr>Resultado 1. Fortalecimiento NDA</vt:lpstr>
      <vt:lpstr>Resultado 2. Programa País</vt:lpstr>
      <vt:lpstr>Resultado 3. Acreditación</vt:lpstr>
      <vt:lpstr>Resultado 4. Fortalecimiento de la estrategia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DOM-RS-003</dc:title>
  <dc:creator>Ana Beatriz Pou Espinal</dc:creator>
  <cp:lastModifiedBy>Ana Beatriz Pou Espinal</cp:lastModifiedBy>
  <cp:revision>75</cp:revision>
  <dcterms:created xsi:type="dcterms:W3CDTF">2021-06-02T15:43:18Z</dcterms:created>
  <dcterms:modified xsi:type="dcterms:W3CDTF">2022-10-20T12:10:52Z</dcterms:modified>
</cp:coreProperties>
</file>