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Masters/notesMaster1.xml" ContentType="application/vnd.openxmlformats-officedocument.presentationml.notesMaster+xml"/>
  <Override PartName="/ppt/media/image15.JPG" ContentType="image/jpeg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5.xml" ContentType="application/vnd.openxmlformats-officedocument.theme+xml"/>
  <Override PartName="/ppt/media/image2.jpg" ContentType="image/jpeg"/>
  <Override PartName="/ppt/media/image3.jpg" ContentType="image/jpeg"/>
  <Override PartName="/ppt/media/image6.JPG" ContentType="image/jpeg"/>
  <Override PartName="/ppt/media/image5.jpg" ContentType="image/jpeg"/>
  <Override PartName="/ppt/media/image4.jpg" ContentType="image/jpeg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  <p:sldMasterId id="2147483702" r:id="rId4"/>
  </p:sldMasterIdLst>
  <p:notesMasterIdLst>
    <p:notesMasterId r:id="rId17"/>
  </p:notesMasterIdLst>
  <p:sldIdLst>
    <p:sldId id="295" r:id="rId5"/>
    <p:sldId id="299" r:id="rId6"/>
    <p:sldId id="310" r:id="rId7"/>
    <p:sldId id="291" r:id="rId8"/>
    <p:sldId id="311" r:id="rId9"/>
    <p:sldId id="258" r:id="rId10"/>
    <p:sldId id="296" r:id="rId11"/>
    <p:sldId id="300" r:id="rId12"/>
    <p:sldId id="319" r:id="rId13"/>
    <p:sldId id="303" r:id="rId14"/>
    <p:sldId id="320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blo Montes" initials="PM" lastIdx="10" clrIdx="0"/>
  <p:cmAuthor id="1" name="Lissette Gil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22" autoAdjust="0"/>
  </p:normalViewPr>
  <p:slideViewPr>
    <p:cSldViewPr snapToGrid="0" snapToObjects="1">
      <p:cViewPr varScale="1">
        <p:scale>
          <a:sx n="61" d="100"/>
          <a:sy n="61" d="100"/>
        </p:scale>
        <p:origin x="154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32E57-7BEB-7043-8F7E-1B0FF1F91DDE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CE402-BCEB-AD42-B62D-287EECF246F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4026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04E9C-F058-D741-A3B0-F272B75F00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8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D0C45-B984-46E8-A714-1E346E69F3D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3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CE402-BCEB-AD42-B62D-287EECF246FD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256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CE402-BCEB-AD42-B62D-287EECF246FD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701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CE402-BCEB-AD42-B62D-287EECF246FD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372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CC092-CABA-48D0-B3F7-B535EA5228F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47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CE402-BCEB-AD42-B62D-287EECF246FD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976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75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047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5121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375" y="2125980"/>
            <a:ext cx="77789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753" y="3840480"/>
            <a:ext cx="6406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31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9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84" y="1577340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3117" y="1577340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4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51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17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05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0415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46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8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8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70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71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24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46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46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rtlCol="0"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35895" y="2495446"/>
            <a:ext cx="8245160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F3AD093-6935-4E25-8E83-BEC3D2E3622E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87070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35895" y="2180497"/>
            <a:ext cx="8272211" cy="367830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CF8AC2-1C52-4F78-88EE-331D670B19A5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3946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472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rtlCol="0"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435895" y="4541417"/>
            <a:ext cx="8272211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E6CF4E9-F423-4970-91B6-143DF72FA056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67275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435895" y="2228004"/>
            <a:ext cx="4066793" cy="363304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4641313" y="2228004"/>
            <a:ext cx="4066794" cy="363304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955445-6089-478A-9DA1-4738AC4A8C11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92195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65415" y="2250893"/>
            <a:ext cx="3815306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435896" y="2926053"/>
            <a:ext cx="4044825" cy="2934999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892802" y="2250893"/>
            <a:ext cx="3815305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4663282" y="2926053"/>
            <a:ext cx="4044825" cy="2934999"/>
          </a:xfrm>
        </p:spPr>
        <p:txBody>
          <a:bodyPr rtlCol="0" anchor="t">
            <a:normAutofit/>
          </a:bodyPr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2D574B-5FDE-4FDF-8F45-99828D8C688F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21854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9631C6-D8ED-4343-819F-B7AEF7D4E056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Rectángulo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12883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6FA238-7AE4-47C1-BF2A-706B9C8FFAA8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73139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rtlCol="0"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335862" y="601200"/>
            <a:ext cx="8469630" cy="4204800"/>
          </a:xfrm>
        </p:spPr>
        <p:txBody>
          <a:bodyPr rtlCol="0"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305618" y="5262297"/>
            <a:ext cx="4402490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E6D5EDF-0088-49D6-AAFA-F513F5E3B893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98849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rtlCol="0"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35894" y="5260128"/>
            <a:ext cx="8272213" cy="598671"/>
          </a:xfrm>
        </p:spPr>
        <p:txBody>
          <a:bodyPr rtlCol="0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2E0ACB-2DC9-41EC-A846-D82D047DE411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62079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FE6873-B7CD-47F1-B4BA-70026F4A4FD4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12257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1" y="675727"/>
            <a:ext cx="1503123" cy="5183073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del título principal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581193" y="675727"/>
            <a:ext cx="5922209" cy="5183073"/>
          </a:xfrm>
        </p:spPr>
        <p:txBody>
          <a:bodyPr vert="eaVert" rtlCol="0" anchor="t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6AA1814-B970-47C5-B4E1-BCA0D77E15F3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0622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848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278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786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123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417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64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9B706-DC7C-DF49-B249-D9FF1B28A0A7}" type="datetimeFigureOut">
              <a:rPr lang="en-US" smtClean="0"/>
              <a:t>12/16/2020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EA6E-7728-9946-9CD8-343EF725F5E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466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8226" cy="6857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824204" y="963924"/>
            <a:ext cx="5500231" cy="1910792"/>
          </a:xfrm>
          <a:custGeom>
            <a:avLst/>
            <a:gdLst/>
            <a:ahLst/>
            <a:cxnLst/>
            <a:rect l="l" t="t" r="r" b="b"/>
            <a:pathLst>
              <a:path w="4545330" h="2979420">
                <a:moveTo>
                  <a:pt x="0" y="2979000"/>
                </a:moveTo>
                <a:lnTo>
                  <a:pt x="4544999" y="2979000"/>
                </a:lnTo>
                <a:lnTo>
                  <a:pt x="4544999" y="0"/>
                </a:lnTo>
                <a:lnTo>
                  <a:pt x="0" y="0"/>
                </a:lnTo>
                <a:lnTo>
                  <a:pt x="0" y="2979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584" y="274320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584" y="1577340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1573" y="6377940"/>
            <a:ext cx="2928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endParaRPr lang="es-D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584" y="6377940"/>
            <a:ext cx="2104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9213" y="6377940"/>
            <a:ext cx="2104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B6F15528-21DE-4FAA-801E-634DDDAF4B2B}" type="slidenum">
              <a:rPr lang="es-DO" smtClean="0">
                <a:solidFill>
                  <a:prstClr val="black">
                    <a:tint val="75000"/>
                  </a:prstClr>
                </a:solidFill>
              </a:rPr>
              <a:pPr defTabSz="586405"/>
              <a:t>‹Nº›</a:t>
            </a:fld>
            <a:endParaRPr lang="es-D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1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54AEB-AF1A-49FB-8355-486E18156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7B306-B2D9-46D8-86BC-B328600A30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5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rtl="0"/>
            <a:fld id="{8DB00A2C-96CA-430C-81E9-81B790CC7C63}" type="datetime1">
              <a:rPr lang="es-ES" noProof="0" smtClean="0"/>
              <a:t>16/12/2020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5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Olga.rosario@ambiente.gob.do" TargetMode="External"/><Relationship Id="rId3" Type="http://schemas.openxmlformats.org/officeDocument/2006/relationships/image" Target="../media/image56.png"/><Relationship Id="rId7" Type="http://schemas.openxmlformats.org/officeDocument/2006/relationships/hyperlink" Target="mailto:pablo.montes@un.or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unep.org/dtie" TargetMode="External"/><Relationship Id="rId5" Type="http://schemas.openxmlformats.org/officeDocument/2006/relationships/hyperlink" Target="mailto:unep.tie@unep.org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g"/><Relationship Id="rId11" Type="http://schemas.openxmlformats.org/officeDocument/2006/relationships/image" Target="../media/image15.JP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2.wdp"/><Relationship Id="rId7" Type="http://schemas.openxmlformats.org/officeDocument/2006/relationships/image" Target="../media/image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7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.jp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798" y="470183"/>
            <a:ext cx="6528331" cy="6068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89103" y="5790240"/>
            <a:ext cx="5759447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>
          <a:xfrm>
            <a:off x="2110440" y="5933773"/>
            <a:ext cx="4331492" cy="701981"/>
          </a:xfrm>
          <a:prstGeom prst="rect">
            <a:avLst/>
          </a:prstGeom>
        </p:spPr>
        <p:txBody>
          <a:bodyPr vert="horz" lIns="0" tIns="144000" rIns="0" bIns="45713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Septiembre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2020. </a:t>
            </a:r>
          </a:p>
          <a:p>
            <a:pPr algn="ctr"/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Vice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ministerio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Cooperación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Internacional</a:t>
            </a: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40" y="716183"/>
            <a:ext cx="4596830" cy="275809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52748" y="3300653"/>
            <a:ext cx="3789184" cy="670593"/>
          </a:xfrm>
        </p:spPr>
        <p:txBody>
          <a:bodyPr vert="horz" lIns="0" tIns="45713" rIns="0" bIns="144000" rtlCol="0" anchor="b">
            <a:no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República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Dominicana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07" y="3853294"/>
            <a:ext cx="2004697" cy="108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13" y="5646708"/>
            <a:ext cx="1523261" cy="78229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235554" y="575007"/>
            <a:ext cx="4623573" cy="659038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</a:rPr>
              <a:t>PROYECTO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3" y="4912099"/>
            <a:ext cx="1642048" cy="11685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79" y="5646707"/>
            <a:ext cx="1134873" cy="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 descr="A body of water&#10;&#10;Description automatically generated">
            <a:extLst>
              <a:ext uri="{FF2B5EF4-FFF2-40B4-BE49-F238E27FC236}">
                <a16:creationId xmlns="" xmlns:a16="http://schemas.microsoft.com/office/drawing/2014/main" id="{5E205559-B85D-4158-9367-6A61AD6E9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16" r="32677" b="26232"/>
          <a:stretch/>
        </p:blipFill>
        <p:spPr>
          <a:xfrm>
            <a:off x="630875" y="1911928"/>
            <a:ext cx="7952011" cy="489513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1" y="3063834"/>
            <a:ext cx="8229599" cy="2184134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solidFill>
                <a:srgbClr val="00B0F0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="" xmlns:a16="http://schemas.microsoft.com/office/drawing/2014/main" id="{0FEE48ED-436B-4176-A0D7-20FEA5D2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498" y="415667"/>
            <a:ext cx="5737302" cy="56939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Llamado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la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Acción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Medidas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Claves</a:t>
            </a:r>
          </a:p>
        </p:txBody>
      </p:sp>
      <p:cxnSp>
        <p:nvCxnSpPr>
          <p:cNvPr id="13" name="Straight Connector 6">
            <a:extLst>
              <a:ext uri="{FF2B5EF4-FFF2-40B4-BE49-F238E27FC236}">
                <a16:creationId xmlns="" xmlns:a16="http://schemas.microsoft.com/office/drawing/2014/main" id="{7B96AF54-A927-4DD8-91A7-F48E0401131F}"/>
              </a:ext>
            </a:extLst>
          </p:cNvPr>
          <p:cNvCxnSpPr/>
          <p:nvPr/>
        </p:nvCxnSpPr>
        <p:spPr>
          <a:xfrm>
            <a:off x="457201" y="1153111"/>
            <a:ext cx="8229600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4770" cy="119686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78919" y="1911928"/>
            <a:ext cx="8003967" cy="21637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</a:pP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Para el </a:t>
            </a:r>
            <a:r>
              <a:rPr lang="es-DO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Llamado a la Acción </a:t>
            </a: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es necesario:</a:t>
            </a:r>
          </a:p>
          <a:p>
            <a:pPr algn="just" defTabSz="914400">
              <a:lnSpc>
                <a:spcPct val="90000"/>
              </a:lnSpc>
              <a:spcBef>
                <a:spcPct val="0"/>
              </a:spcBef>
            </a:pPr>
            <a:endParaRPr lang="es-D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Cambios institucionales</a:t>
            </a:r>
          </a:p>
          <a:p>
            <a:pPr marL="285750" indent="-285750" algn="just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Integración de políticas</a:t>
            </a:r>
          </a:p>
          <a:p>
            <a:pPr marL="285750" indent="-285750" algn="just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Mayor cooperación entre las partes interesadas</a:t>
            </a:r>
          </a:p>
          <a:p>
            <a:pPr marL="285750" indent="-285750" algn="just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Reducción del desperdicio de alimentos</a:t>
            </a:r>
          </a:p>
          <a:p>
            <a:pPr marL="285750" indent="-285750" algn="just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Mejoras en la eficiencia energética y el uso de renovables</a:t>
            </a:r>
          </a:p>
          <a:p>
            <a:pPr marL="285750" indent="-285750" algn="just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Diseños de infraestructura de hoteles y destinos sostenibles.</a:t>
            </a:r>
          </a:p>
        </p:txBody>
      </p:sp>
      <p:sp>
        <p:nvSpPr>
          <p:cNvPr id="17" name="Rectángulo 8">
            <a:extLst>
              <a:ext uri="{FF2B5EF4-FFF2-40B4-BE49-F238E27FC236}">
                <a16:creationId xmlns="" xmlns:a16="http://schemas.microsoft.com/office/drawing/2014/main" id="{7B700129-6123-497E-94C9-D4535BBD5A11}"/>
              </a:ext>
            </a:extLst>
          </p:cNvPr>
          <p:cNvSpPr/>
          <p:nvPr/>
        </p:nvSpPr>
        <p:spPr>
          <a:xfrm>
            <a:off x="578919" y="4483133"/>
            <a:ext cx="8003967" cy="8348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</a:pP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Medidas </a:t>
            </a:r>
            <a:r>
              <a:rPr lang="es-D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claves </a:t>
            </a: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para el desarrollo </a:t>
            </a:r>
            <a:r>
              <a:rPr lang="es-D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un </a:t>
            </a: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enfoque en </a:t>
            </a:r>
            <a:r>
              <a:rPr lang="es-D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energía y  </a:t>
            </a: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gastronomía sostenible y de sistemas alimentarios sostenibles en el contexto de cambio climático.</a:t>
            </a:r>
          </a:p>
        </p:txBody>
      </p:sp>
      <p:sp>
        <p:nvSpPr>
          <p:cNvPr id="10" name="Rectángulo 8">
            <a:extLst>
              <a:ext uri="{FF2B5EF4-FFF2-40B4-BE49-F238E27FC236}">
                <a16:creationId xmlns="" xmlns:a16="http://schemas.microsoft.com/office/drawing/2014/main" id="{7B700129-6123-497E-94C9-D4535BBD5A11}"/>
              </a:ext>
            </a:extLst>
          </p:cNvPr>
          <p:cNvSpPr/>
          <p:nvPr/>
        </p:nvSpPr>
        <p:spPr>
          <a:xfrm>
            <a:off x="1225874" y="5763403"/>
            <a:ext cx="3132370" cy="8348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DO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Fortalecer la marca país</a:t>
            </a:r>
            <a:r>
              <a:rPr lang="es-D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s-DO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3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626"/>
            <a:ext cx="5557651" cy="39473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52" y="0"/>
            <a:ext cx="3548383" cy="38951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b="43911"/>
          <a:stretch/>
        </p:blipFill>
        <p:spPr>
          <a:xfrm>
            <a:off x="457200" y="4351789"/>
            <a:ext cx="3667125" cy="23346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62480"/>
          <a:stretch/>
        </p:blipFill>
        <p:spPr>
          <a:xfrm>
            <a:off x="4899746" y="4738255"/>
            <a:ext cx="3667125" cy="15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5701" y="1001869"/>
            <a:ext cx="2915057" cy="1635189"/>
          </a:xfrm>
          <a:prstGeom prst="rect">
            <a:avLst/>
          </a:prstGeom>
        </p:spPr>
        <p:txBody>
          <a:bodyPr vert="horz" wrap="square" lIns="0" tIns="4887" rIns="0" bIns="0" rtlCol="0">
            <a:spAutoFit/>
          </a:bodyPr>
          <a:lstStyle/>
          <a:p>
            <a:pPr marL="212979" marR="207685" indent="-814" algn="ctr" defTabSz="586405">
              <a:lnSpc>
                <a:spcPct val="101800"/>
              </a:lnSpc>
              <a:spcBef>
                <a:spcPts val="38"/>
              </a:spcBef>
            </a:pPr>
            <a:r>
              <a:rPr sz="1154" b="1" spc="-42" dirty="0">
                <a:solidFill>
                  <a:srgbClr val="283583"/>
                </a:solidFill>
                <a:latin typeface="Arial"/>
                <a:cs typeface="Arial"/>
              </a:rPr>
              <a:t>El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propósito </a:t>
            </a:r>
            <a:r>
              <a:rPr sz="1154" b="1" spc="-13" dirty="0">
                <a:solidFill>
                  <a:srgbClr val="283583"/>
                </a:solidFill>
                <a:latin typeface="Arial"/>
                <a:cs typeface="Arial"/>
              </a:rPr>
              <a:t>de </a:t>
            </a:r>
            <a:r>
              <a:rPr sz="1154" b="1" spc="-16" dirty="0">
                <a:solidFill>
                  <a:srgbClr val="283583"/>
                </a:solidFill>
                <a:latin typeface="Arial"/>
                <a:cs typeface="Arial"/>
              </a:rPr>
              <a:t>esta </a:t>
            </a:r>
            <a:r>
              <a:rPr sz="1154" b="1" spc="-38" dirty="0">
                <a:solidFill>
                  <a:srgbClr val="283583"/>
                </a:solidFill>
                <a:latin typeface="Arial"/>
                <a:cs typeface="Arial"/>
              </a:rPr>
              <a:t>hoja </a:t>
            </a:r>
            <a:r>
              <a:rPr sz="1154" b="1" spc="-13" dirty="0">
                <a:solidFill>
                  <a:srgbClr val="283583"/>
                </a:solidFill>
                <a:latin typeface="Arial"/>
                <a:cs typeface="Arial"/>
              </a:rPr>
              <a:t>de ruta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es  proporcionar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51" dirty="0">
                <a:solidFill>
                  <a:srgbClr val="283583"/>
                </a:solidFill>
                <a:latin typeface="Arial"/>
                <a:cs typeface="Arial"/>
              </a:rPr>
              <a:t>un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5" dirty="0">
                <a:solidFill>
                  <a:srgbClr val="283583"/>
                </a:solidFill>
                <a:latin typeface="Arial"/>
                <a:cs typeface="Arial"/>
              </a:rPr>
              <a:t>plan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estratégico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para  reducir</a:t>
            </a:r>
            <a:r>
              <a:rPr sz="1154" b="1" spc="-151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42" dirty="0">
                <a:solidFill>
                  <a:srgbClr val="283583"/>
                </a:solidFill>
                <a:latin typeface="Arial"/>
                <a:cs typeface="Arial"/>
              </a:rPr>
              <a:t>las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5" dirty="0">
                <a:solidFill>
                  <a:srgbClr val="283583"/>
                </a:solidFill>
                <a:latin typeface="Arial"/>
                <a:cs typeface="Arial"/>
              </a:rPr>
              <a:t>emisiones</a:t>
            </a:r>
            <a:r>
              <a:rPr sz="1154" b="1" spc="-151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13" dirty="0">
                <a:solidFill>
                  <a:srgbClr val="283583"/>
                </a:solidFill>
                <a:latin typeface="Arial"/>
                <a:cs typeface="Arial"/>
              </a:rPr>
              <a:t>de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GEI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y</a:t>
            </a:r>
            <a:r>
              <a:rPr sz="1154" b="1" spc="-151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mejorar 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la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eficiencia en </a:t>
            </a:r>
            <a:r>
              <a:rPr sz="1154" b="1" spc="-19" dirty="0">
                <a:solidFill>
                  <a:srgbClr val="283583"/>
                </a:solidFill>
                <a:latin typeface="Arial"/>
                <a:cs typeface="Arial"/>
              </a:rPr>
              <a:t>el </a:t>
            </a:r>
            <a:r>
              <a:rPr sz="1154" b="1" spc="-51" dirty="0">
                <a:solidFill>
                  <a:srgbClr val="283583"/>
                </a:solidFill>
                <a:latin typeface="Arial"/>
                <a:cs typeface="Arial"/>
              </a:rPr>
              <a:t>uso </a:t>
            </a:r>
            <a:r>
              <a:rPr sz="1154" b="1" spc="-13" dirty="0">
                <a:solidFill>
                  <a:srgbClr val="283583"/>
                </a:solidFill>
                <a:latin typeface="Arial"/>
                <a:cs typeface="Arial"/>
              </a:rPr>
              <a:t>de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recursos 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naturales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en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la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República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Dominicana,  </a:t>
            </a:r>
            <a:r>
              <a:rPr sz="1154" b="1" spc="-26" dirty="0">
                <a:solidFill>
                  <a:srgbClr val="283583"/>
                </a:solidFill>
                <a:latin typeface="Arial"/>
                <a:cs typeface="Arial"/>
              </a:rPr>
              <a:t>centrándose</a:t>
            </a:r>
            <a:r>
              <a:rPr sz="1154" b="1" spc="-151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en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19" dirty="0">
                <a:solidFill>
                  <a:srgbClr val="283583"/>
                </a:solidFill>
                <a:latin typeface="Arial"/>
                <a:cs typeface="Arial"/>
              </a:rPr>
              <a:t>el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16" dirty="0">
                <a:solidFill>
                  <a:srgbClr val="283583"/>
                </a:solidFill>
                <a:latin typeface="Arial"/>
                <a:cs typeface="Arial"/>
              </a:rPr>
              <a:t>sector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del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turismo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y</a:t>
            </a:r>
            <a:endParaRPr sz="1154" dirty="0">
              <a:solidFill>
                <a:prstClr val="black"/>
              </a:solidFill>
              <a:latin typeface="Arial"/>
              <a:cs typeface="Arial"/>
            </a:endParaRPr>
          </a:p>
          <a:p>
            <a:pPr marL="138049" marR="132756" algn="ctr" defTabSz="586405">
              <a:lnSpc>
                <a:spcPct val="101800"/>
              </a:lnSpc>
            </a:pPr>
            <a:r>
              <a:rPr sz="1154" b="1" spc="-58" dirty="0">
                <a:solidFill>
                  <a:srgbClr val="283583"/>
                </a:solidFill>
                <a:latin typeface="Arial"/>
                <a:cs typeface="Arial"/>
              </a:rPr>
              <a:t>sus</a:t>
            </a:r>
            <a:r>
              <a:rPr sz="1154" b="1" spc="-151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6" dirty="0">
                <a:solidFill>
                  <a:srgbClr val="283583"/>
                </a:solidFill>
                <a:latin typeface="Arial"/>
                <a:cs typeface="Arial"/>
              </a:rPr>
              <a:t>cadenas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13" dirty="0">
                <a:solidFill>
                  <a:srgbClr val="283583"/>
                </a:solidFill>
                <a:latin typeface="Arial"/>
                <a:cs typeface="Arial"/>
              </a:rPr>
              <a:t>de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48" dirty="0">
                <a:solidFill>
                  <a:srgbClr val="283583"/>
                </a:solidFill>
                <a:latin typeface="Arial"/>
                <a:cs typeface="Arial"/>
              </a:rPr>
              <a:t>valor.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Traduce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42" dirty="0">
                <a:solidFill>
                  <a:srgbClr val="283583"/>
                </a:solidFill>
                <a:latin typeface="Arial"/>
                <a:cs typeface="Arial"/>
              </a:rPr>
              <a:t>una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45" dirty="0">
                <a:solidFill>
                  <a:srgbClr val="283583"/>
                </a:solidFill>
                <a:latin typeface="Arial"/>
                <a:cs typeface="Arial"/>
              </a:rPr>
              <a:t>visión 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en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5" dirty="0">
                <a:solidFill>
                  <a:srgbClr val="283583"/>
                </a:solidFill>
                <a:latin typeface="Arial"/>
                <a:cs typeface="Arial"/>
              </a:rPr>
              <a:t>objetivos</a:t>
            </a:r>
            <a:r>
              <a:rPr sz="1154" b="1" spc="-144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y</a:t>
            </a:r>
            <a:r>
              <a:rPr sz="1154" b="1" spc="-144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6" dirty="0">
                <a:solidFill>
                  <a:srgbClr val="283583"/>
                </a:solidFill>
                <a:latin typeface="Arial"/>
                <a:cs typeface="Arial"/>
              </a:rPr>
              <a:t>actividades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viables</a:t>
            </a:r>
            <a:r>
              <a:rPr sz="1154" b="1" spc="-144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22" dirty="0">
                <a:solidFill>
                  <a:srgbClr val="283583"/>
                </a:solidFill>
                <a:latin typeface="Arial"/>
                <a:cs typeface="Arial"/>
              </a:rPr>
              <a:t>en</a:t>
            </a:r>
            <a:r>
              <a:rPr sz="1154" b="1" spc="-144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51" dirty="0">
                <a:solidFill>
                  <a:srgbClr val="283583"/>
                </a:solidFill>
                <a:latin typeface="Arial"/>
                <a:cs typeface="Arial"/>
              </a:rPr>
              <a:t>un  </a:t>
            </a:r>
            <a:r>
              <a:rPr sz="1154" b="1" spc="-29" dirty="0">
                <a:solidFill>
                  <a:srgbClr val="283583"/>
                </a:solidFill>
                <a:latin typeface="Arial"/>
                <a:cs typeface="Arial"/>
              </a:rPr>
              <a:t>plazo</a:t>
            </a:r>
            <a:r>
              <a:rPr sz="1154" b="1" spc="-147" dirty="0">
                <a:solidFill>
                  <a:srgbClr val="283583"/>
                </a:solidFill>
                <a:latin typeface="Arial"/>
                <a:cs typeface="Arial"/>
              </a:rPr>
              <a:t> </a:t>
            </a:r>
            <a:r>
              <a:rPr sz="1154" b="1" spc="-32" dirty="0">
                <a:solidFill>
                  <a:srgbClr val="283583"/>
                </a:solidFill>
                <a:latin typeface="Arial"/>
                <a:cs typeface="Arial"/>
              </a:rPr>
              <a:t>acordado.</a:t>
            </a:r>
            <a:endParaRPr sz="115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42196" y="2698947"/>
            <a:ext cx="662180" cy="0"/>
          </a:xfrm>
          <a:custGeom>
            <a:avLst/>
            <a:gdLst/>
            <a:ahLst/>
            <a:cxnLst/>
            <a:rect l="l" t="t" r="r" b="b"/>
            <a:pathLst>
              <a:path w="1032510">
                <a:moveTo>
                  <a:pt x="0" y="0"/>
                </a:moveTo>
                <a:lnTo>
                  <a:pt x="1032002" y="0"/>
                </a:lnTo>
              </a:path>
            </a:pathLst>
          </a:custGeom>
          <a:ln w="76200">
            <a:solidFill>
              <a:srgbClr val="E50051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57608" y="1859888"/>
            <a:ext cx="773358" cy="0"/>
          </a:xfrm>
          <a:custGeom>
            <a:avLst/>
            <a:gdLst/>
            <a:ahLst/>
            <a:cxnLst/>
            <a:rect l="l" t="t" r="r" b="b"/>
            <a:pathLst>
              <a:path w="1205865">
                <a:moveTo>
                  <a:pt x="0" y="0"/>
                </a:moveTo>
                <a:lnTo>
                  <a:pt x="1205280" y="0"/>
                </a:lnTo>
              </a:path>
            </a:pathLst>
          </a:custGeom>
          <a:ln w="7429">
            <a:solidFill>
              <a:srgbClr val="009FE3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15212" y="1501238"/>
            <a:ext cx="216111" cy="186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57697" y="1497741"/>
            <a:ext cx="157196" cy="189776"/>
          </a:xfrm>
          <a:custGeom>
            <a:avLst/>
            <a:gdLst/>
            <a:ahLst/>
            <a:cxnLst/>
            <a:rect l="l" t="t" r="r" b="b"/>
            <a:pathLst>
              <a:path w="245110" h="295909">
                <a:moveTo>
                  <a:pt x="122491" y="0"/>
                </a:moveTo>
                <a:lnTo>
                  <a:pt x="84447" y="5497"/>
                </a:lnTo>
                <a:lnTo>
                  <a:pt x="42669" y="29276"/>
                </a:lnTo>
                <a:lnTo>
                  <a:pt x="13937" y="69933"/>
                </a:lnTo>
                <a:lnTo>
                  <a:pt x="2247" y="110485"/>
                </a:lnTo>
                <a:lnTo>
                  <a:pt x="0" y="154292"/>
                </a:lnTo>
                <a:lnTo>
                  <a:pt x="568" y="170363"/>
                </a:lnTo>
                <a:lnTo>
                  <a:pt x="9093" y="213461"/>
                </a:lnTo>
                <a:lnTo>
                  <a:pt x="26773" y="248223"/>
                </a:lnTo>
                <a:lnTo>
                  <a:pt x="62426" y="280350"/>
                </a:lnTo>
                <a:lnTo>
                  <a:pt x="109635" y="294929"/>
                </a:lnTo>
                <a:lnTo>
                  <a:pt x="122885" y="295541"/>
                </a:lnTo>
                <a:lnTo>
                  <a:pt x="136129" y="294929"/>
                </a:lnTo>
                <a:lnTo>
                  <a:pt x="183324" y="280350"/>
                </a:lnTo>
                <a:lnTo>
                  <a:pt x="218690" y="248223"/>
                </a:lnTo>
                <a:lnTo>
                  <a:pt x="219503" y="246938"/>
                </a:lnTo>
                <a:lnTo>
                  <a:pt x="122885" y="246938"/>
                </a:lnTo>
                <a:lnTo>
                  <a:pt x="115583" y="246562"/>
                </a:lnTo>
                <a:lnTo>
                  <a:pt x="80784" y="228656"/>
                </a:lnTo>
                <a:lnTo>
                  <a:pt x="64312" y="194094"/>
                </a:lnTo>
                <a:lnTo>
                  <a:pt x="60058" y="154292"/>
                </a:lnTo>
                <a:lnTo>
                  <a:pt x="60058" y="141249"/>
                </a:lnTo>
                <a:lnTo>
                  <a:pt x="64108" y="101447"/>
                </a:lnTo>
                <a:lnTo>
                  <a:pt x="85224" y="62219"/>
                </a:lnTo>
                <a:lnTo>
                  <a:pt x="122491" y="48996"/>
                </a:lnTo>
                <a:lnTo>
                  <a:pt x="219319" y="48996"/>
                </a:lnTo>
                <a:lnTo>
                  <a:pt x="218440" y="47606"/>
                </a:lnTo>
                <a:lnTo>
                  <a:pt x="182935" y="15203"/>
                </a:lnTo>
                <a:lnTo>
                  <a:pt x="135735" y="609"/>
                </a:lnTo>
                <a:lnTo>
                  <a:pt x="122491" y="0"/>
                </a:lnTo>
                <a:close/>
              </a:path>
              <a:path w="245110" h="295909">
                <a:moveTo>
                  <a:pt x="219319" y="48996"/>
                </a:moveTo>
                <a:lnTo>
                  <a:pt x="122491" y="48996"/>
                </a:lnTo>
                <a:lnTo>
                  <a:pt x="136638" y="50465"/>
                </a:lnTo>
                <a:lnTo>
                  <a:pt x="149058" y="54873"/>
                </a:lnTo>
                <a:lnTo>
                  <a:pt x="175803" y="85617"/>
                </a:lnTo>
                <a:lnTo>
                  <a:pt x="184912" y="141249"/>
                </a:lnTo>
                <a:lnTo>
                  <a:pt x="184912" y="154292"/>
                </a:lnTo>
                <a:lnTo>
                  <a:pt x="180911" y="194148"/>
                </a:lnTo>
                <a:lnTo>
                  <a:pt x="160032" y="233608"/>
                </a:lnTo>
                <a:lnTo>
                  <a:pt x="122885" y="246938"/>
                </a:lnTo>
                <a:lnTo>
                  <a:pt x="219503" y="246938"/>
                </a:lnTo>
                <a:lnTo>
                  <a:pt x="239971" y="199948"/>
                </a:lnTo>
                <a:lnTo>
                  <a:pt x="244970" y="154292"/>
                </a:lnTo>
                <a:lnTo>
                  <a:pt x="244956" y="141249"/>
                </a:lnTo>
                <a:lnTo>
                  <a:pt x="239912" y="96124"/>
                </a:lnTo>
                <a:lnTo>
                  <a:pt x="225186" y="58277"/>
                </a:lnTo>
                <a:lnTo>
                  <a:pt x="219319" y="48996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42424" y="1500273"/>
            <a:ext cx="150273" cy="184482"/>
          </a:xfrm>
          <a:custGeom>
            <a:avLst/>
            <a:gdLst/>
            <a:ahLst/>
            <a:cxnLst/>
            <a:rect l="l" t="t" r="r" b="b"/>
            <a:pathLst>
              <a:path w="234314" h="287654">
                <a:moveTo>
                  <a:pt x="59270" y="0"/>
                </a:moveTo>
                <a:lnTo>
                  <a:pt x="0" y="0"/>
                </a:lnTo>
                <a:lnTo>
                  <a:pt x="0" y="287642"/>
                </a:lnTo>
                <a:lnTo>
                  <a:pt x="59270" y="287642"/>
                </a:lnTo>
                <a:lnTo>
                  <a:pt x="59270" y="98386"/>
                </a:lnTo>
                <a:lnTo>
                  <a:pt x="119226" y="98386"/>
                </a:lnTo>
                <a:lnTo>
                  <a:pt x="59270" y="0"/>
                </a:lnTo>
                <a:close/>
              </a:path>
              <a:path w="234314" h="287654">
                <a:moveTo>
                  <a:pt x="119226" y="98386"/>
                </a:moveTo>
                <a:lnTo>
                  <a:pt x="59270" y="98386"/>
                </a:lnTo>
                <a:lnTo>
                  <a:pt x="174637" y="287642"/>
                </a:lnTo>
                <a:lnTo>
                  <a:pt x="233908" y="287642"/>
                </a:lnTo>
                <a:lnTo>
                  <a:pt x="233908" y="189649"/>
                </a:lnTo>
                <a:lnTo>
                  <a:pt x="174840" y="189649"/>
                </a:lnTo>
                <a:lnTo>
                  <a:pt x="119226" y="98386"/>
                </a:lnTo>
                <a:close/>
              </a:path>
              <a:path w="234314" h="287654">
                <a:moveTo>
                  <a:pt x="233908" y="0"/>
                </a:moveTo>
                <a:lnTo>
                  <a:pt x="174840" y="0"/>
                </a:lnTo>
                <a:lnTo>
                  <a:pt x="174840" y="189649"/>
                </a:lnTo>
                <a:lnTo>
                  <a:pt x="233908" y="189649"/>
                </a:lnTo>
                <a:lnTo>
                  <a:pt x="233908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23856" y="1500274"/>
            <a:ext cx="141720" cy="187333"/>
          </a:xfrm>
          <a:custGeom>
            <a:avLst/>
            <a:gdLst/>
            <a:ahLst/>
            <a:cxnLst/>
            <a:rect l="l" t="t" r="r" b="b"/>
            <a:pathLst>
              <a:path w="220979" h="292100">
                <a:moveTo>
                  <a:pt x="59270" y="0"/>
                </a:moveTo>
                <a:lnTo>
                  <a:pt x="0" y="0"/>
                </a:lnTo>
                <a:lnTo>
                  <a:pt x="0" y="189852"/>
                </a:lnTo>
                <a:lnTo>
                  <a:pt x="8204" y="233807"/>
                </a:lnTo>
                <a:lnTo>
                  <a:pt x="31013" y="265709"/>
                </a:lnTo>
                <a:lnTo>
                  <a:pt x="65887" y="285076"/>
                </a:lnTo>
                <a:lnTo>
                  <a:pt x="110236" y="291592"/>
                </a:lnTo>
                <a:lnTo>
                  <a:pt x="121961" y="291184"/>
                </a:lnTo>
                <a:lnTo>
                  <a:pt x="164161" y="281422"/>
                </a:lnTo>
                <a:lnTo>
                  <a:pt x="196167" y="258901"/>
                </a:lnTo>
                <a:lnTo>
                  <a:pt x="206974" y="243979"/>
                </a:lnTo>
                <a:lnTo>
                  <a:pt x="110236" y="243979"/>
                </a:lnTo>
                <a:lnTo>
                  <a:pt x="98930" y="243172"/>
                </a:lnTo>
                <a:lnTo>
                  <a:pt x="62652" y="214274"/>
                </a:lnTo>
                <a:lnTo>
                  <a:pt x="59270" y="189852"/>
                </a:lnTo>
                <a:lnTo>
                  <a:pt x="59270" y="0"/>
                </a:lnTo>
                <a:close/>
              </a:path>
              <a:path w="220979" h="292100">
                <a:moveTo>
                  <a:pt x="220472" y="0"/>
                </a:moveTo>
                <a:lnTo>
                  <a:pt x="161010" y="0"/>
                </a:lnTo>
                <a:lnTo>
                  <a:pt x="161010" y="189852"/>
                </a:lnTo>
                <a:lnTo>
                  <a:pt x="160177" y="203020"/>
                </a:lnTo>
                <a:lnTo>
                  <a:pt x="140334" y="236703"/>
                </a:lnTo>
                <a:lnTo>
                  <a:pt x="110236" y="243979"/>
                </a:lnTo>
                <a:lnTo>
                  <a:pt x="206974" y="243979"/>
                </a:lnTo>
                <a:lnTo>
                  <a:pt x="219953" y="201935"/>
                </a:lnTo>
                <a:lnTo>
                  <a:pt x="220472" y="189852"/>
                </a:lnTo>
                <a:lnTo>
                  <a:pt x="220472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57702" y="1730884"/>
            <a:ext cx="772512" cy="81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57606" y="1908403"/>
            <a:ext cx="772771" cy="116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66591" y="1687281"/>
            <a:ext cx="59247" cy="772950"/>
          </a:xfrm>
          <a:prstGeom prst="rect">
            <a:avLst/>
          </a:prstGeom>
        </p:spPr>
        <p:txBody>
          <a:bodyPr vert="vert270" wrap="square" lIns="0" tIns="6923" rIns="0" bIns="0" rtlCol="0">
            <a:spAutoFit/>
          </a:bodyPr>
          <a:lstStyle/>
          <a:p>
            <a:pPr marL="8145" defTabSz="586405">
              <a:spcBef>
                <a:spcPts val="55"/>
              </a:spcBef>
            </a:pPr>
            <a:r>
              <a:rPr sz="385" spc="6" dirty="0">
                <a:solidFill>
                  <a:srgbClr val="575756"/>
                </a:solidFill>
                <a:latin typeface="Century Gothic"/>
                <a:cs typeface="Century Gothic"/>
              </a:rPr>
              <a:t>PHOTO </a:t>
            </a:r>
            <a:r>
              <a:rPr sz="385" spc="32" dirty="0">
                <a:solidFill>
                  <a:srgbClr val="575756"/>
                </a:solidFill>
                <a:latin typeface="Century Gothic"/>
                <a:cs typeface="Century Gothic"/>
              </a:rPr>
              <a:t>BY</a:t>
            </a:r>
            <a:r>
              <a:rPr sz="385" spc="-77" dirty="0">
                <a:solidFill>
                  <a:srgbClr val="575756"/>
                </a:solidFill>
                <a:latin typeface="Century Gothic"/>
                <a:cs typeface="Century Gothic"/>
              </a:rPr>
              <a:t> </a:t>
            </a:r>
            <a:r>
              <a:rPr sz="385" spc="13" dirty="0">
                <a:solidFill>
                  <a:srgbClr val="575756"/>
                </a:solidFill>
                <a:latin typeface="Century Gothic"/>
                <a:cs typeface="Century Gothic"/>
              </a:rPr>
              <a:t>KAMIL-KALBARCZYK</a:t>
            </a:r>
            <a:endParaRPr sz="385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707464" y="3210836"/>
            <a:ext cx="2781614" cy="1834028"/>
          </a:xfrm>
          <a:prstGeom prst="rect">
            <a:avLst/>
          </a:prstGeom>
        </p:spPr>
        <p:txBody>
          <a:bodyPr vert="horz" lIns="0" tIns="144000" rIns="0" bIns="45713" rtlCol="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de-DE" sz="1200" b="1" kern="0" dirty="0">
                <a:cs typeface="Arial" pitchFamily="34" charset="0"/>
              </a:rPr>
              <a:t>Economy Division </a:t>
            </a:r>
            <a:endParaRPr lang="fr-FR" sz="1200" b="1" kern="0" dirty="0">
              <a:cs typeface="Arial" pitchFamily="34" charset="0"/>
            </a:endParaRPr>
          </a:p>
          <a:p>
            <a:pPr algn="l" defTabSz="914400"/>
            <a:r>
              <a:rPr lang="fr-FR" sz="1200" kern="0" dirty="0">
                <a:cs typeface="Arial" pitchFamily="34" charset="0"/>
              </a:rPr>
              <a:t>Tel : +33 (0) 1 44 37 14 29  </a:t>
            </a:r>
            <a:br>
              <a:rPr lang="fr-FR" sz="1200" kern="0" dirty="0">
                <a:cs typeface="Arial" pitchFamily="34" charset="0"/>
              </a:rPr>
            </a:br>
            <a:r>
              <a:rPr lang="fr-FR" sz="1200" kern="0" dirty="0">
                <a:cs typeface="Arial" pitchFamily="34" charset="0"/>
              </a:rPr>
              <a:t>E-Mail: </a:t>
            </a:r>
            <a:r>
              <a:rPr lang="fr-FR" sz="1200" kern="0" dirty="0">
                <a:cs typeface="Arial" pitchFamily="34" charset="0"/>
                <a:hlinkClick r:id="rId5"/>
              </a:rPr>
              <a:t>unep.tie@unep.org</a:t>
            </a:r>
            <a:r>
              <a:rPr lang="fr-FR" sz="1200" kern="0" dirty="0">
                <a:cs typeface="Arial" pitchFamily="34" charset="0"/>
              </a:rPr>
              <a:t>  </a:t>
            </a:r>
            <a:br>
              <a:rPr lang="fr-FR" sz="1200" kern="0" dirty="0">
                <a:cs typeface="Arial" pitchFamily="34" charset="0"/>
              </a:rPr>
            </a:br>
            <a:r>
              <a:rPr lang="fr-FR" sz="1200" kern="0" dirty="0">
                <a:cs typeface="Arial" pitchFamily="34" charset="0"/>
              </a:rPr>
              <a:t>Web: </a:t>
            </a:r>
            <a:r>
              <a:rPr lang="fr-FR" sz="1200" kern="0" dirty="0">
                <a:cs typeface="Arial" pitchFamily="34" charset="0"/>
                <a:hlinkClick r:id="rId6"/>
              </a:rPr>
              <a:t>www.unep.org/dtie</a:t>
            </a:r>
            <a:r>
              <a:rPr lang="fr-FR" sz="1200" kern="0" dirty="0">
                <a:cs typeface="Arial" pitchFamily="34" charset="0"/>
              </a:rPr>
              <a:t>; </a:t>
            </a:r>
          </a:p>
          <a:p>
            <a:pPr algn="l" defTabSz="914400"/>
            <a:endParaRPr lang="fr-FR" sz="1200" kern="0" dirty="0">
              <a:cs typeface="Arial" pitchFamily="34" charset="0"/>
            </a:endParaRPr>
          </a:p>
          <a:p>
            <a:pPr algn="l" defTabSz="914400"/>
            <a:r>
              <a:rPr lang="en-US" sz="1200" b="1" kern="0" dirty="0"/>
              <a:t>Pablo Montes</a:t>
            </a:r>
            <a:r>
              <a:rPr lang="en-US" sz="1200" kern="0" dirty="0"/>
              <a:t> </a:t>
            </a:r>
          </a:p>
          <a:p>
            <a:pPr algn="l" defTabSz="914400"/>
            <a:r>
              <a:rPr lang="de-DE" sz="1200" kern="0" dirty="0"/>
              <a:t>Tel.: +33 (0) 1 44 37 76 38</a:t>
            </a:r>
          </a:p>
          <a:p>
            <a:pPr algn="l" defTabSz="914400"/>
            <a:r>
              <a:rPr lang="de-DE" sz="1200" kern="0" dirty="0"/>
              <a:t>E-Mail:: </a:t>
            </a:r>
            <a:r>
              <a:rPr lang="de-DE" sz="1200" kern="0" dirty="0">
                <a:hlinkClick r:id="rId7"/>
              </a:rPr>
              <a:t>pablo.montes@un.org</a:t>
            </a:r>
            <a:r>
              <a:rPr lang="de-DE" sz="1200" kern="0" dirty="0"/>
              <a:t>  </a:t>
            </a:r>
            <a:endParaRPr lang="en-US" sz="1200" kern="0" dirty="0"/>
          </a:p>
        </p:txBody>
      </p:sp>
      <p:cxnSp>
        <p:nvCxnSpPr>
          <p:cNvPr id="16" name="Straight Connector 4"/>
          <p:cNvCxnSpPr/>
          <p:nvPr/>
        </p:nvCxnSpPr>
        <p:spPr>
          <a:xfrm>
            <a:off x="2128906" y="3189019"/>
            <a:ext cx="5759447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7"/>
          <p:cNvCxnSpPr/>
          <p:nvPr/>
        </p:nvCxnSpPr>
        <p:spPr>
          <a:xfrm>
            <a:off x="2128906" y="4861873"/>
            <a:ext cx="5759447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0"/>
          <p:cNvCxnSpPr/>
          <p:nvPr/>
        </p:nvCxnSpPr>
        <p:spPr>
          <a:xfrm>
            <a:off x="2128906" y="3189019"/>
            <a:ext cx="5946877" cy="0"/>
          </a:xfrm>
          <a:prstGeom prst="line">
            <a:avLst/>
          </a:prstGeom>
          <a:ln w="15875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3"/>
          <p:cNvSpPr txBox="1"/>
          <p:nvPr/>
        </p:nvSpPr>
        <p:spPr>
          <a:xfrm>
            <a:off x="1779868" y="3362166"/>
            <a:ext cx="2946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err="1" smtClean="0"/>
              <a:t>Direccion</a:t>
            </a:r>
            <a:r>
              <a:rPr lang="es-ES_tradnl" sz="1200" b="1" dirty="0" smtClean="0"/>
              <a:t> de </a:t>
            </a:r>
            <a:r>
              <a:rPr lang="es-ES_tradnl" sz="1200" b="1" dirty="0" err="1" smtClean="0"/>
              <a:t>Produccion</a:t>
            </a:r>
            <a:r>
              <a:rPr lang="es-ES_tradnl" sz="1200" b="1" dirty="0" smtClean="0"/>
              <a:t> y Consumo Sostenible</a:t>
            </a:r>
            <a:endParaRPr lang="es-ES_tradnl" sz="1200" b="1" dirty="0"/>
          </a:p>
          <a:p>
            <a:r>
              <a:rPr lang="es-ES_tradnl" sz="1200" dirty="0"/>
              <a:t>Ministerio de Medio Ambiente de RD</a:t>
            </a:r>
          </a:p>
          <a:p>
            <a:r>
              <a:rPr lang="es-ES_tradnl" sz="1200" dirty="0" smtClean="0"/>
              <a:t>Eduardo Julia</a:t>
            </a:r>
          </a:p>
          <a:p>
            <a:r>
              <a:rPr lang="es-ES_tradnl" sz="1200" dirty="0" smtClean="0">
                <a:hlinkClick r:id="rId8"/>
              </a:rPr>
              <a:t>Eduardo.julia</a:t>
            </a:r>
            <a:r>
              <a:rPr lang="es-ES_tradnl" sz="1200" dirty="0" smtClean="0">
                <a:hlinkClick r:id="rId8"/>
              </a:rPr>
              <a:t>@ambiente.gob.do</a:t>
            </a:r>
            <a:endParaRPr lang="es-ES_tradnl" sz="1200" dirty="0"/>
          </a:p>
          <a:p>
            <a:r>
              <a:rPr lang="es-ES_tradnl" sz="1200" dirty="0"/>
              <a:t>809 </a:t>
            </a:r>
            <a:r>
              <a:rPr lang="es-ES_tradnl" sz="1200" dirty="0" smtClean="0"/>
              <a:t>567 4300 </a:t>
            </a:r>
            <a:r>
              <a:rPr lang="es-ES_tradnl" sz="1200" dirty="0" err="1" smtClean="0"/>
              <a:t>ext</a:t>
            </a:r>
            <a:r>
              <a:rPr lang="es-ES_tradnl" sz="1200" dirty="0" smtClean="0"/>
              <a:t> 6202</a:t>
            </a:r>
            <a:endParaRPr lang="es-ES_tradnl" sz="1200" dirty="0"/>
          </a:p>
          <a:p>
            <a:endParaRPr lang="es-ES_tradnl" sz="1200" dirty="0"/>
          </a:p>
          <a:p>
            <a:endParaRPr lang="es-ES_tradnl" sz="12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90790" y="6013449"/>
            <a:ext cx="2309370" cy="844551"/>
          </a:xfrm>
          <a:prstGeom prst="rect">
            <a:avLst/>
          </a:prstGeom>
        </p:spPr>
        <p:txBody>
          <a:bodyPr vert="horz" lIns="0" tIns="45713" rIns="0" bIns="234000" rtlCol="0" anchor="b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400" b="1" kern="0" dirty="0">
                <a:solidFill>
                  <a:srgbClr val="00B0F0"/>
                </a:solidFill>
              </a:rPr>
              <a:t>Gracias!</a:t>
            </a:r>
          </a:p>
        </p:txBody>
      </p:sp>
      <p:sp>
        <p:nvSpPr>
          <p:cNvPr id="20" name="Rectángulo 9">
            <a:extLst>
              <a:ext uri="{FF2B5EF4-FFF2-40B4-BE49-F238E27FC236}">
                <a16:creationId xmlns="" xmlns:a16="http://schemas.microsoft.com/office/drawing/2014/main" id="{4F3CE9A0-B97D-4A2D-BF49-ADC47AAC6CBC}"/>
              </a:ext>
            </a:extLst>
          </p:cNvPr>
          <p:cNvSpPr/>
          <p:nvPr/>
        </p:nvSpPr>
        <p:spPr>
          <a:xfrm>
            <a:off x="1577255" y="4987398"/>
            <a:ext cx="6495386" cy="8021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DO" b="1" dirty="0">
                <a:solidFill>
                  <a:srgbClr val="FFFFFF"/>
                </a:solidFill>
              </a:rPr>
              <a:t>Los </a:t>
            </a:r>
            <a:r>
              <a:rPr lang="es-DO" b="1" dirty="0">
                <a:solidFill>
                  <a:srgbClr val="00B0F0"/>
                </a:solidFill>
              </a:rPr>
              <a:t>desafíos </a:t>
            </a:r>
            <a:r>
              <a:rPr lang="es-DO" b="1" dirty="0">
                <a:solidFill>
                  <a:srgbClr val="FFFFFF"/>
                </a:solidFill>
              </a:rPr>
              <a:t>que enfrentemos y las </a:t>
            </a:r>
            <a:r>
              <a:rPr lang="es-DO" b="1" dirty="0">
                <a:solidFill>
                  <a:srgbClr val="00B0F0"/>
                </a:solidFill>
              </a:rPr>
              <a:t>oportunidades</a:t>
            </a:r>
            <a:r>
              <a:rPr lang="es-DO" b="1" dirty="0">
                <a:solidFill>
                  <a:srgbClr val="FFFFFF"/>
                </a:solidFill>
              </a:rPr>
              <a:t> que adoptemos en la próxima década marcarán un </a:t>
            </a:r>
            <a:r>
              <a:rPr lang="es-DO" b="1" dirty="0">
                <a:solidFill>
                  <a:srgbClr val="00B0F0"/>
                </a:solidFill>
              </a:rPr>
              <a:t>punto crucial</a:t>
            </a:r>
            <a:r>
              <a:rPr lang="es-DO" b="1" dirty="0">
                <a:solidFill>
                  <a:srgbClr val="FFFFFF"/>
                </a:solidFill>
              </a:rPr>
              <a:t> para el </a:t>
            </a:r>
            <a:r>
              <a:rPr lang="es-DO" b="1" dirty="0" smtClean="0">
                <a:solidFill>
                  <a:srgbClr val="FFFFFF"/>
                </a:solidFill>
              </a:rPr>
              <a:t>medio ambiente y el turismo</a:t>
            </a:r>
            <a:r>
              <a:rPr lang="es-DO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Marcador de contenido 9">
            <a:extLst>
              <a:ext uri="{FF2B5EF4-FFF2-40B4-BE49-F238E27FC236}">
                <a16:creationId xmlns="" xmlns:a16="http://schemas.microsoft.com/office/drawing/2014/main" id="{BA065C8A-6DCF-4F8C-A6A5-D34C4CD5657F}"/>
              </a:ext>
            </a:extLst>
          </p:cNvPr>
          <p:cNvSpPr txBox="1">
            <a:spLocks/>
          </p:cNvSpPr>
          <p:nvPr/>
        </p:nvSpPr>
        <p:spPr>
          <a:xfrm>
            <a:off x="3307611" y="5789578"/>
            <a:ext cx="2531235" cy="103184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93202">
              <a:defRPr>
                <a:latin typeface="+mn-lt"/>
                <a:ea typeface="+mn-ea"/>
                <a:cs typeface="+mn-cs"/>
              </a:defRPr>
            </a:lvl2pPr>
            <a:lvl3pPr marL="586405">
              <a:defRPr>
                <a:latin typeface="+mn-lt"/>
                <a:ea typeface="+mn-ea"/>
                <a:cs typeface="+mn-cs"/>
              </a:defRPr>
            </a:lvl3pPr>
            <a:lvl4pPr marL="879607">
              <a:defRPr>
                <a:latin typeface="+mn-lt"/>
                <a:ea typeface="+mn-ea"/>
                <a:cs typeface="+mn-cs"/>
              </a:defRPr>
            </a:lvl4pPr>
            <a:lvl5pPr marL="1172809">
              <a:defRPr>
                <a:latin typeface="+mn-lt"/>
                <a:ea typeface="+mn-ea"/>
                <a:cs typeface="+mn-cs"/>
              </a:defRPr>
            </a:lvl5pPr>
            <a:lvl6pPr marL="1466012">
              <a:defRPr>
                <a:latin typeface="+mn-lt"/>
                <a:ea typeface="+mn-ea"/>
                <a:cs typeface="+mn-cs"/>
              </a:defRPr>
            </a:lvl6pPr>
            <a:lvl7pPr marL="1759214">
              <a:defRPr>
                <a:latin typeface="+mn-lt"/>
                <a:ea typeface="+mn-ea"/>
                <a:cs typeface="+mn-cs"/>
              </a:defRPr>
            </a:lvl7pPr>
            <a:lvl8pPr marL="2052417">
              <a:defRPr>
                <a:latin typeface="+mn-lt"/>
                <a:ea typeface="+mn-ea"/>
                <a:cs typeface="+mn-cs"/>
              </a:defRPr>
            </a:lvl8pPr>
            <a:lvl9pPr marL="234561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s-CO" sz="2000" b="1" kern="0" dirty="0" smtClean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Eddy Rosado</a:t>
            </a:r>
          </a:p>
          <a:p>
            <a:pPr defTabSz="914400"/>
            <a:r>
              <a:rPr lang="es-DO" sz="1400" b="1" kern="0" dirty="0" smtClean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Coordinador de Proyecto</a:t>
            </a:r>
          </a:p>
          <a:p>
            <a:pPr defTabSz="914400"/>
            <a:r>
              <a:rPr lang="es-DO" sz="1400" b="1" kern="0" dirty="0" smtClean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Transformando las Cadenas de Valor del Turismo</a:t>
            </a:r>
            <a:endParaRPr lang="es-CO" sz="1400" b="1" kern="0" dirty="0">
              <a:solidFill>
                <a:sysClr val="windowText" lastClr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68" y="1160253"/>
            <a:ext cx="1483743" cy="10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AB5FBB-8CF0-477A-96A0-8A3F961D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745E914-6E73-471D-8906-DDE3A67F6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76"/>
          <a:stretch/>
        </p:blipFill>
        <p:spPr>
          <a:xfrm>
            <a:off x="35719" y="-39029"/>
            <a:ext cx="9108281" cy="601608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C5EB36B-E399-44B1-A0CB-A7ADD68C3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45" y="0"/>
            <a:ext cx="995595" cy="536362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5ADCD5F-6B5F-4E77-A592-11F4621A77FF}"/>
              </a:ext>
            </a:extLst>
          </p:cNvPr>
          <p:cNvSpPr txBox="1"/>
          <p:nvPr/>
        </p:nvSpPr>
        <p:spPr>
          <a:xfrm>
            <a:off x="282700" y="6010509"/>
            <a:ext cx="861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“El turismo es de vital </a:t>
            </a:r>
            <a:r>
              <a:rPr lang="en-US" dirty="0" err="1"/>
              <a:t>importancia</a:t>
            </a:r>
            <a:r>
              <a:rPr lang="en-US" dirty="0"/>
              <a:t> para las </a:t>
            </a:r>
            <a:r>
              <a:rPr lang="en-US" dirty="0" err="1"/>
              <a:t>pequeñas</a:t>
            </a:r>
            <a:r>
              <a:rPr lang="en-US" dirty="0"/>
              <a:t> </a:t>
            </a:r>
            <a:r>
              <a:rPr lang="en-US" dirty="0" err="1"/>
              <a:t>islas</a:t>
            </a:r>
            <a:r>
              <a:rPr lang="en-US" dirty="0"/>
              <a:t>, sin embargo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destinos</a:t>
            </a:r>
            <a:r>
              <a:rPr lang="en-US" dirty="0"/>
              <a:t> </a:t>
            </a:r>
            <a:r>
              <a:rPr lang="en-US" dirty="0" err="1"/>
              <a:t>serán</a:t>
            </a:r>
            <a:r>
              <a:rPr lang="en-US" dirty="0"/>
              <a:t> los </a:t>
            </a:r>
            <a:r>
              <a:rPr lang="en-US" dirty="0" err="1"/>
              <a:t>primeros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sufrir</a:t>
            </a:r>
            <a:r>
              <a:rPr lang="en-US" dirty="0"/>
              <a:t> los </a:t>
            </a:r>
            <a:r>
              <a:rPr lang="en-US" dirty="0" err="1"/>
              <a:t>impactos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r>
              <a:rPr lang="en-US" dirty="0"/>
              <a:t> del </a:t>
            </a:r>
            <a:r>
              <a:rPr lang="en-US" dirty="0" err="1"/>
              <a:t>cambio</a:t>
            </a:r>
            <a:r>
              <a:rPr lang="en-US" dirty="0"/>
              <a:t> </a:t>
            </a:r>
            <a:r>
              <a:rPr lang="en-US" dirty="0" err="1"/>
              <a:t>climáatico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turismo.”</a:t>
            </a:r>
          </a:p>
        </p:txBody>
      </p:sp>
    </p:spTree>
    <p:extLst>
      <p:ext uri="{BB962C8B-B14F-4D97-AF65-F5344CB8AC3E}">
        <p14:creationId xmlns:p14="http://schemas.microsoft.com/office/powerpoint/2010/main" val="7141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168641" y="308855"/>
            <a:ext cx="8704441" cy="6068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8C3-2630-4F7F-8DD9-2ED3E968FF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563" y="1533138"/>
            <a:ext cx="5642329" cy="1133475"/>
            <a:chOff x="772133" y="1300476"/>
            <a:chExt cx="4863135" cy="987387"/>
          </a:xfrm>
          <a:solidFill>
            <a:srgbClr val="6CC7BE"/>
          </a:solidFill>
        </p:grpSpPr>
        <p:grpSp>
          <p:nvGrpSpPr>
            <p:cNvPr id="13" name="Group 12"/>
            <p:cNvGrpSpPr/>
            <p:nvPr/>
          </p:nvGrpSpPr>
          <p:grpSpPr>
            <a:xfrm>
              <a:off x="772133" y="1300476"/>
              <a:ext cx="443992" cy="987387"/>
              <a:chOff x="556105" y="1661960"/>
              <a:chExt cx="443992" cy="1316517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556105" y="1763797"/>
                <a:ext cx="443992" cy="999971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fr-FR" sz="1050" dirty="0">
                  <a:solidFill>
                    <a:srgbClr val="3494BA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6200000">
                <a:off x="109744" y="2208882"/>
                <a:ext cx="1316517" cy="222674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indent="-385763" algn="ctr" defTabSz="685800">
                  <a:spcBef>
                    <a:spcPct val="20000"/>
                  </a:spcBef>
                  <a:buClr>
                    <a:srgbClr val="000000">
                      <a:lumMod val="75000"/>
                      <a:lumOff val="25000"/>
                    </a:srgbClr>
                  </a:buClr>
                  <a:buSzPct val="130000"/>
                  <a:defRPr/>
                </a:pPr>
                <a:r>
                  <a:rPr lang="fr-FR" sz="1200" b="1" dirty="0" smtClean="0">
                    <a:solidFill>
                      <a:prstClr val="white"/>
                    </a:solidFill>
                    <a:latin typeface="Roboto Regular"/>
                    <a:ea typeface="Verdana" panose="020B0604030504040204" pitchFamily="34" charset="0"/>
                    <a:cs typeface="Verdana" panose="020B0604030504040204" pitchFamily="34" charset="0"/>
                  </a:rPr>
                  <a:t>MISIÓN</a:t>
                </a:r>
                <a:endParaRPr lang="fr-FR" sz="1200" b="1" dirty="0">
                  <a:solidFill>
                    <a:prstClr val="white"/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37674" y="1402936"/>
              <a:ext cx="4397594" cy="723894"/>
            </a:xfrm>
            <a:prstGeom prst="rect">
              <a:avLst/>
            </a:prstGeom>
            <a:solidFill>
              <a:srgbClr val="6CC7BE">
                <a:alpha val="30196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style>
            <a:lnRef idx="1">
              <a:schemeClr val="accent6"/>
            </a:lnRef>
            <a:fillRef idx="1003">
              <a:schemeClr val="lt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numCol="1" rtlCol="0">
              <a:spAutoFit/>
            </a:bodyPr>
            <a:lstStyle/>
            <a:p>
              <a:pPr indent="-385763" algn="just" defTabSz="685800">
                <a:spcBef>
                  <a:spcPct val="20000"/>
                </a:spcBef>
                <a:buClr>
                  <a:srgbClr val="000000">
                    <a:lumMod val="75000"/>
                    <a:lumOff val="25000"/>
                  </a:srgbClr>
                </a:buClr>
                <a:buSzPct val="130000"/>
                <a:defRPr/>
              </a:pPr>
              <a:r>
                <a:rPr lang="es-DO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Transformar </a:t>
              </a:r>
              <a:r>
                <a:rPr lang="es-DO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las cadenas de valor del turismo en 4 países</a:t>
              </a:r>
              <a:r>
                <a:rPr lang="es-DO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, reduciendo las emisiones de gases de efecto invernadero y mejorando la eficiencia de los </a:t>
              </a:r>
              <a:r>
                <a:rPr lang="es-DO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recursos.</a:t>
              </a:r>
              <a:endParaRPr lang="en-US" sz="1500" dirty="0">
                <a:solidFill>
                  <a:srgbClr val="CEDB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233" y="5179987"/>
            <a:ext cx="2553897" cy="13570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44750" y="5581086"/>
            <a:ext cx="1973621" cy="684290"/>
            <a:chOff x="9104653" y="2753316"/>
            <a:chExt cx="2410404" cy="917450"/>
          </a:xfrm>
        </p:grpSpPr>
        <p:grpSp>
          <p:nvGrpSpPr>
            <p:cNvPr id="20" name="Group 19"/>
            <p:cNvGrpSpPr/>
            <p:nvPr/>
          </p:nvGrpSpPr>
          <p:grpSpPr>
            <a:xfrm>
              <a:off x="9260197" y="2978287"/>
              <a:ext cx="287524" cy="285087"/>
              <a:chOff x="866289" y="1648309"/>
              <a:chExt cx="563880" cy="559101"/>
            </a:xfrm>
            <a:solidFill>
              <a:schemeClr val="bg1"/>
            </a:solidFill>
          </p:grpSpPr>
          <p:sp>
            <p:nvSpPr>
              <p:cNvPr id="21" name="Teardrop 20"/>
              <p:cNvSpPr/>
              <p:nvPr/>
            </p:nvSpPr>
            <p:spPr>
              <a:xfrm rot="7979340">
                <a:off x="868678" y="1645920"/>
                <a:ext cx="559101" cy="563880"/>
              </a:xfrm>
              <a:prstGeom prst="teardrop">
                <a:avLst>
                  <a:gd name="adj" fmla="val 112775"/>
                </a:avLst>
              </a:prstGeom>
              <a:grpFill/>
              <a:ln w="28575">
                <a:solidFill>
                  <a:srgbClr val="49B1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6574" y="1766206"/>
                <a:ext cx="323307" cy="323307"/>
              </a:xfrm>
              <a:prstGeom prst="rect">
                <a:avLst/>
              </a:prstGeom>
              <a:grpFill/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9104653" y="2753316"/>
              <a:ext cx="287524" cy="285087"/>
              <a:chOff x="1620417" y="3847983"/>
              <a:chExt cx="563880" cy="559101"/>
            </a:xfrm>
            <a:solidFill>
              <a:schemeClr val="bg1"/>
            </a:solidFill>
          </p:grpSpPr>
          <p:sp>
            <p:nvSpPr>
              <p:cNvPr id="24" name="Teardrop 23"/>
              <p:cNvSpPr/>
              <p:nvPr/>
            </p:nvSpPr>
            <p:spPr>
              <a:xfrm rot="7979340">
                <a:off x="1622806" y="3845594"/>
                <a:ext cx="559101" cy="563880"/>
              </a:xfrm>
              <a:prstGeom prst="teardrop">
                <a:avLst>
                  <a:gd name="adj" fmla="val 112775"/>
                </a:avLst>
              </a:prstGeom>
              <a:grpFill/>
              <a:ln w="28575">
                <a:solidFill>
                  <a:srgbClr val="49B1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0702" y="3965880"/>
                <a:ext cx="323307" cy="323307"/>
              </a:xfrm>
              <a:prstGeom prst="rect">
                <a:avLst/>
              </a:prstGeom>
              <a:grpFill/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1227533" y="2955609"/>
              <a:ext cx="287524" cy="285087"/>
              <a:chOff x="3302199" y="3742210"/>
              <a:chExt cx="563880" cy="559101"/>
            </a:xfrm>
          </p:grpSpPr>
          <p:sp>
            <p:nvSpPr>
              <p:cNvPr id="27" name="Teardrop 26"/>
              <p:cNvSpPr/>
              <p:nvPr/>
            </p:nvSpPr>
            <p:spPr>
              <a:xfrm rot="7979340">
                <a:off x="3304588" y="3739821"/>
                <a:ext cx="559101" cy="563880"/>
              </a:xfrm>
              <a:prstGeom prst="teardrop">
                <a:avLst>
                  <a:gd name="adj" fmla="val 112775"/>
                </a:avLst>
              </a:prstGeom>
              <a:solidFill>
                <a:schemeClr val="bg1"/>
              </a:solidFill>
              <a:ln w="28575">
                <a:solidFill>
                  <a:srgbClr val="49B1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2483" y="3860108"/>
                <a:ext cx="323308" cy="323308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10518184" y="3385679"/>
              <a:ext cx="287524" cy="285087"/>
              <a:chOff x="1538185" y="2782342"/>
              <a:chExt cx="563880" cy="559101"/>
            </a:xfrm>
          </p:grpSpPr>
          <p:sp>
            <p:nvSpPr>
              <p:cNvPr id="30" name="Teardrop 29"/>
              <p:cNvSpPr/>
              <p:nvPr/>
            </p:nvSpPr>
            <p:spPr>
              <a:xfrm rot="7979340">
                <a:off x="1540574" y="2779953"/>
                <a:ext cx="559101" cy="563880"/>
              </a:xfrm>
              <a:prstGeom prst="teardrop">
                <a:avLst>
                  <a:gd name="adj" fmla="val 112775"/>
                </a:avLst>
              </a:prstGeom>
              <a:solidFill>
                <a:schemeClr val="bg1"/>
              </a:solidFill>
              <a:ln w="28575">
                <a:solidFill>
                  <a:srgbClr val="49B1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8470" y="2900239"/>
                <a:ext cx="323308" cy="323308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78731" y="2557909"/>
            <a:ext cx="1771705" cy="2894542"/>
            <a:chOff x="-129233" y="397723"/>
            <a:chExt cx="2558844" cy="3077717"/>
          </a:xfrm>
          <a:solidFill>
            <a:srgbClr val="6CC7BE"/>
          </a:solidFill>
        </p:grpSpPr>
        <p:sp>
          <p:nvSpPr>
            <p:cNvPr id="39" name="Rounded Rectangle 38"/>
            <p:cNvSpPr/>
            <p:nvPr/>
          </p:nvSpPr>
          <p:spPr>
            <a:xfrm>
              <a:off x="622" y="397723"/>
              <a:ext cx="2428989" cy="2914787"/>
            </a:xfrm>
            <a:prstGeom prst="roundRect">
              <a:avLst>
                <a:gd name="adj" fmla="val 5000"/>
              </a:avLst>
            </a:prstGeom>
            <a:solidFill>
              <a:srgbClr val="89D2CB"/>
            </a:solidFill>
            <a:ln>
              <a:solidFill>
                <a:srgbClr val="89D2C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 rot="16200000">
              <a:off x="-1422611" y="1696267"/>
              <a:ext cx="3072551" cy="4857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8863" rIns="63341" bIns="0" numCol="1" spcCol="1270" anchor="b" anchorCtr="0">
              <a:noAutofit/>
            </a:bodyPr>
            <a:lstStyle/>
            <a:p>
              <a:pPr algn="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rPr>
                <a:t>Evaluación</a:t>
              </a:r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rPr>
                <a:t> e </a:t>
              </a:r>
              <a:r>
                <a:rPr lang="en-US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rPr>
                <a:t>informes</a:t>
              </a:r>
              <a:endParaRPr lang="en-US" sz="1500" b="1" dirty="0">
                <a:solidFill>
                  <a:prstClr val="white"/>
                </a:solidFill>
                <a:latin typeface="Roboto Regular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84854" y="2801340"/>
            <a:ext cx="1261573" cy="2263249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4" name="Group 33"/>
          <p:cNvGrpSpPr/>
          <p:nvPr/>
        </p:nvGrpSpPr>
        <p:grpSpPr>
          <a:xfrm>
            <a:off x="4081078" y="2526884"/>
            <a:ext cx="1497587" cy="2412221"/>
            <a:chOff x="6028441" y="485785"/>
            <a:chExt cx="1996783" cy="3216294"/>
          </a:xfrm>
        </p:grpSpPr>
        <p:sp>
          <p:nvSpPr>
            <p:cNvPr id="35" name="Rectangle 34"/>
            <p:cNvSpPr/>
            <p:nvPr/>
          </p:nvSpPr>
          <p:spPr>
            <a:xfrm>
              <a:off x="6028441" y="485785"/>
              <a:ext cx="1996783" cy="321629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6028441" y="485785"/>
              <a:ext cx="1996783" cy="32162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56579" rIns="0" bIns="0" numCol="1" spcCol="1270" anchor="t" anchorCtr="0">
              <a:noAutofit/>
            </a:bodyPr>
            <a:lstStyle/>
            <a:p>
              <a:pPr marL="85725" defTabSz="733425"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16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008064" y="2557909"/>
            <a:ext cx="1811900" cy="2734436"/>
            <a:chOff x="622" y="397723"/>
            <a:chExt cx="2680245" cy="3216294"/>
          </a:xfrm>
          <a:solidFill>
            <a:srgbClr val="89D2CB"/>
          </a:solidFill>
        </p:grpSpPr>
        <p:sp>
          <p:nvSpPr>
            <p:cNvPr id="42" name="Rounded Rectangle 41"/>
            <p:cNvSpPr/>
            <p:nvPr/>
          </p:nvSpPr>
          <p:spPr>
            <a:xfrm>
              <a:off x="622" y="397723"/>
              <a:ext cx="2680245" cy="3216294"/>
            </a:xfrm>
            <a:prstGeom prst="roundRect">
              <a:avLst>
                <a:gd name="adj" fmla="val 5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 rot="16200000">
              <a:off x="-1078312" y="1586152"/>
              <a:ext cx="2831621" cy="53604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8863" rIns="63341" bIns="0" numCol="1" spcCol="1270" anchor="t" anchorCtr="0">
              <a:noAutofit/>
            </a:bodyPr>
            <a:lstStyle/>
            <a:p>
              <a:pPr algn="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25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05008" y="2447335"/>
            <a:ext cx="2755113" cy="2163407"/>
            <a:chOff x="1192433" y="417023"/>
            <a:chExt cx="3893523" cy="3216294"/>
          </a:xfrm>
        </p:grpSpPr>
        <p:sp>
          <p:nvSpPr>
            <p:cNvPr id="45" name="Rectangle 44"/>
            <p:cNvSpPr/>
            <p:nvPr/>
          </p:nvSpPr>
          <p:spPr>
            <a:xfrm>
              <a:off x="3089173" y="417023"/>
              <a:ext cx="1996783" cy="321629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ectangle 45"/>
            <p:cNvSpPr/>
            <p:nvPr/>
          </p:nvSpPr>
          <p:spPr>
            <a:xfrm>
              <a:off x="1192433" y="588360"/>
              <a:ext cx="2358961" cy="28937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54007" rIns="0" bIns="0" numCol="1" spcCol="1270" anchor="t" anchorCtr="0">
              <a:noAutofit/>
            </a:bodyPr>
            <a:lstStyle/>
            <a:p>
              <a:pPr marL="85725" defTabSz="700088"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s-DO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Talleres de creación </a:t>
              </a:r>
              <a:r>
                <a:rPr lang="es-DO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de capacidad</a:t>
              </a:r>
            </a:p>
            <a:p>
              <a:pPr marL="85725" defTabSz="700088"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s-DO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Compras y Adquisiciones sostenibles</a:t>
              </a:r>
              <a:endParaRPr lang="es-D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defTabSz="700088"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s-DO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Coordinación grupos de interés</a:t>
              </a:r>
              <a:endParaRPr lang="es-D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defTabSz="700088"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s-DO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Hoja de ruta sectorial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974313" y="2555934"/>
            <a:ext cx="1821814" cy="2743284"/>
            <a:chOff x="3850417" y="-2359"/>
            <a:chExt cx="2834163" cy="3276676"/>
          </a:xfrm>
        </p:grpSpPr>
        <p:sp>
          <p:nvSpPr>
            <p:cNvPr id="48" name="Rounded Rectangle 47"/>
            <p:cNvSpPr/>
            <p:nvPr/>
          </p:nvSpPr>
          <p:spPr>
            <a:xfrm>
              <a:off x="3850417" y="0"/>
              <a:ext cx="2834163" cy="3274317"/>
            </a:xfrm>
            <a:prstGeom prst="roundRect">
              <a:avLst>
                <a:gd name="adj" fmla="val 5000"/>
              </a:avLst>
            </a:prstGeom>
            <a:solidFill>
              <a:srgbClr val="6CC7BE">
                <a:alpha val="8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4"/>
            <p:cNvSpPr/>
            <p:nvPr/>
          </p:nvSpPr>
          <p:spPr>
            <a:xfrm rot="16200000">
              <a:off x="2576651" y="1335482"/>
              <a:ext cx="3211731" cy="53604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8863" rIns="63341" bIns="0" numCol="1" spcCol="1270" anchor="t" anchorCtr="0">
              <a:noAutofit/>
            </a:bodyPr>
            <a:lstStyle/>
            <a:p>
              <a:pPr algn="r"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rPr>
                <a:t>Redes</a:t>
              </a:r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rPr>
                <a:t> y </a:t>
              </a:r>
              <a:r>
                <a:rPr lang="en-US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Regular"/>
                  <a:ea typeface="Verdana" panose="020B0604030504040204" pitchFamily="34" charset="0"/>
                  <a:cs typeface="Verdana" panose="020B0604030504040204" pitchFamily="34" charset="0"/>
                </a:rPr>
                <a:t>Alcance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Regular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5200" y="2561359"/>
            <a:ext cx="1501438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defTabSz="685800">
              <a:spcAft>
                <a:spcPts val="900"/>
              </a:spcAft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Análisis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puntos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Críticos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5725" defTabSz="685800">
              <a:spcAft>
                <a:spcPts val="900"/>
              </a:spcAft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Indicadores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5725" defTabSz="685800">
              <a:spcAft>
                <a:spcPts val="900"/>
              </a:spcAft>
            </a:pP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Monitoreo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5725" defTabSz="685800">
              <a:spcAft>
                <a:spcPts val="900"/>
              </a:spcAft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Estudios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Rounded Rectangle 4"/>
          <p:cNvSpPr/>
          <p:nvPr/>
        </p:nvSpPr>
        <p:spPr>
          <a:xfrm rot="16200000">
            <a:off x="1143945" y="3456356"/>
            <a:ext cx="2156996" cy="38909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48863" rIns="63341" bIns="0" numCol="1" spcCol="1270" anchor="t" anchorCtr="0">
            <a:noAutofit/>
          </a:bodyPr>
          <a:lstStyle/>
          <a:p>
            <a:pPr algn="r" defTabSz="6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Regular"/>
                <a:ea typeface="Verdana" panose="020B0604030504040204" pitchFamily="34" charset="0"/>
                <a:cs typeface="Verdana" panose="020B0604030504040204" pitchFamily="34" charset="0"/>
              </a:rPr>
              <a:t>Asistencia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Regular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Regular"/>
                <a:ea typeface="Verdana" panose="020B0604030504040204" pitchFamily="34" charset="0"/>
                <a:cs typeface="Verdana" panose="020B0604030504040204" pitchFamily="34" charset="0"/>
              </a:rPr>
              <a:t>técnica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Roboto Regular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9108" y="2573141"/>
            <a:ext cx="1598784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defTabSz="685800">
              <a:spcAft>
                <a:spcPts val="900"/>
              </a:spcAft>
            </a:pPr>
            <a:r>
              <a:rPr lang="es-D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Campañas</a:t>
            </a:r>
          </a:p>
          <a:p>
            <a:pPr marL="85725" defTabSz="685800">
              <a:spcAft>
                <a:spcPts val="900"/>
              </a:spcAft>
            </a:pPr>
            <a:r>
              <a:rPr lang="es-D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Eventos regionales y globales</a:t>
            </a:r>
          </a:p>
          <a:p>
            <a:pPr marL="85725" defTabSz="685800">
              <a:spcAft>
                <a:spcPts val="900"/>
              </a:spcAft>
            </a:pPr>
            <a:r>
              <a:rPr lang="es-D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Plataforma de comunicación</a:t>
            </a:r>
          </a:p>
          <a:p>
            <a:pPr marL="85725" defTabSz="685800">
              <a:spcAft>
                <a:spcPts val="900"/>
              </a:spcAft>
            </a:pPr>
            <a:r>
              <a:rPr lang="es-D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Implementación de planes de acción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4087" y="6528169"/>
            <a:ext cx="18899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Mauritius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1049" y="6031211"/>
            <a:ext cx="1009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St. Lucia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17467" y="4949310"/>
            <a:ext cx="1331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Philippines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07937" y="4482975"/>
            <a:ext cx="1387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Dominican Republic</a:t>
            </a: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19" y="-3404"/>
            <a:ext cx="2633302" cy="1579981"/>
          </a:xfrm>
          <a:prstGeom prst="rect">
            <a:avLst/>
          </a:prstGeom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23845" y="470881"/>
            <a:ext cx="2522164" cy="659038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</a:rPr>
              <a:t>PROYECTO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6354" y="-16191"/>
            <a:ext cx="5133975" cy="68675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991" y="536227"/>
            <a:ext cx="6324600" cy="62293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4354" y="-28575"/>
            <a:ext cx="5000625" cy="69151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7605" y="262242"/>
            <a:ext cx="5210175" cy="62198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" y="4938279"/>
            <a:ext cx="2852217" cy="19014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0469" y="4930328"/>
            <a:ext cx="3839343" cy="190753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3364" y="4954337"/>
            <a:ext cx="3557782" cy="18770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0448" y="4940099"/>
            <a:ext cx="2851518" cy="188686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21" y="3185037"/>
            <a:ext cx="4521322" cy="364217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2987" y="3185037"/>
            <a:ext cx="4296073" cy="36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5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493" y="6118369"/>
            <a:ext cx="7705493" cy="737796"/>
          </a:xfrm>
        </p:spPr>
        <p:txBody>
          <a:bodyPr>
            <a:noAutofit/>
          </a:bodyPr>
          <a:lstStyle/>
          <a:p>
            <a:r>
              <a:rPr lang="es-DO" sz="2800" dirty="0">
                <a:solidFill>
                  <a:srgbClr val="00B0F0"/>
                </a:solidFill>
              </a:rPr>
              <a:t>Por un destino sostenible, </a:t>
            </a:r>
            <a:r>
              <a:rPr lang="es-DO" sz="2800" dirty="0" err="1">
                <a:solidFill>
                  <a:srgbClr val="00B0F0"/>
                </a:solidFill>
              </a:rPr>
              <a:t>resiliente</a:t>
            </a:r>
            <a:r>
              <a:rPr lang="es-DO" sz="2800" dirty="0">
                <a:solidFill>
                  <a:srgbClr val="00B0F0"/>
                </a:solidFill>
              </a:rPr>
              <a:t> y competitivo!.</a:t>
            </a:r>
          </a:p>
        </p:txBody>
      </p:sp>
      <p:pic>
        <p:nvPicPr>
          <p:cNvPr id="4" name="Picture 1" descr="250px-Dominican_Republic_(orthographic_projection).svg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" y="1748212"/>
            <a:ext cx="3241963" cy="32419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1" y="743"/>
            <a:ext cx="2209277" cy="13255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43846" y="1131581"/>
            <a:ext cx="5498276" cy="3008195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00B0F0"/>
                </a:solidFill>
              </a:rPr>
              <a:t/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 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El </a:t>
            </a:r>
            <a:r>
              <a:rPr lang="en-US" sz="2400" dirty="0" err="1">
                <a:solidFill>
                  <a:srgbClr val="00B0F0"/>
                </a:solidFill>
              </a:rPr>
              <a:t>Proyecto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cuenta</a:t>
            </a:r>
            <a:r>
              <a:rPr lang="en-US" sz="2400" dirty="0">
                <a:solidFill>
                  <a:srgbClr val="00B0F0"/>
                </a:solidFill>
              </a:rPr>
              <a:t> con el </a:t>
            </a:r>
            <a:r>
              <a:rPr lang="en-US" sz="2400" dirty="0" err="1">
                <a:solidFill>
                  <a:srgbClr val="00B0F0"/>
                </a:solidFill>
              </a:rPr>
              <a:t>apoyo</a:t>
            </a:r>
            <a:r>
              <a:rPr lang="en-US" sz="2400" dirty="0">
                <a:solidFill>
                  <a:srgbClr val="00B0F0"/>
                </a:solidFill>
              </a:rPr>
              <a:t> de ONU Ambiente y el </a:t>
            </a:r>
            <a:r>
              <a:rPr lang="en-US" sz="2400" dirty="0" err="1">
                <a:solidFill>
                  <a:srgbClr val="00B0F0"/>
                </a:solidFill>
              </a:rPr>
              <a:t>Ministerio</a:t>
            </a:r>
            <a:r>
              <a:rPr lang="en-US" sz="2400" dirty="0">
                <a:solidFill>
                  <a:srgbClr val="00B0F0"/>
                </a:solidFill>
              </a:rPr>
              <a:t> Federal de Medio Ambiente de </a:t>
            </a:r>
            <a:r>
              <a:rPr lang="en-US" sz="2400" dirty="0" err="1">
                <a:solidFill>
                  <a:srgbClr val="00B0F0"/>
                </a:solidFill>
              </a:rPr>
              <a:t>Alemania</a:t>
            </a:r>
            <a:r>
              <a:rPr lang="en-US" sz="2400" dirty="0">
                <a:solidFill>
                  <a:srgbClr val="00B0F0"/>
                </a:solidFill>
              </a:rPr>
              <a:t>. </a:t>
            </a:r>
            <a:r>
              <a:rPr lang="en-US" sz="2400" dirty="0" err="1">
                <a:solidFill>
                  <a:srgbClr val="00B0F0"/>
                </a:solidFill>
              </a:rPr>
              <a:t>Está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siendo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implementado</a:t>
            </a:r>
            <a:r>
              <a:rPr lang="en-US" sz="2400" dirty="0">
                <a:solidFill>
                  <a:srgbClr val="00B0F0"/>
                </a:solidFill>
              </a:rPr>
              <a:t> en la </a:t>
            </a:r>
            <a:r>
              <a:rPr lang="en-US" sz="2400" dirty="0" err="1">
                <a:solidFill>
                  <a:srgbClr val="00B0F0"/>
                </a:solidFill>
              </a:rPr>
              <a:t>República</a:t>
            </a:r>
            <a:r>
              <a:rPr lang="en-US" sz="2400" dirty="0">
                <a:solidFill>
                  <a:srgbClr val="00B0F0"/>
                </a:solidFill>
              </a:rPr>
              <a:t> Dominicana </a:t>
            </a:r>
            <a:r>
              <a:rPr lang="en-US" sz="2400" dirty="0" err="1">
                <a:solidFill>
                  <a:srgbClr val="00B0F0"/>
                </a:solidFill>
              </a:rPr>
              <a:t>por</a:t>
            </a:r>
            <a:r>
              <a:rPr lang="en-US" sz="2400" dirty="0">
                <a:solidFill>
                  <a:srgbClr val="00B0F0"/>
                </a:solidFill>
              </a:rPr>
              <a:t> los </a:t>
            </a:r>
            <a:r>
              <a:rPr lang="en-US" sz="2400" dirty="0" err="1">
                <a:solidFill>
                  <a:srgbClr val="00B0F0"/>
                </a:solidFill>
              </a:rPr>
              <a:t>Ministerios</a:t>
            </a:r>
            <a:r>
              <a:rPr lang="en-US" sz="2400" dirty="0">
                <a:solidFill>
                  <a:srgbClr val="00B0F0"/>
                </a:solidFill>
              </a:rPr>
              <a:t> de Medio Ambiente y Recursos </a:t>
            </a:r>
            <a:r>
              <a:rPr lang="en-US" sz="2400" dirty="0" err="1">
                <a:solidFill>
                  <a:srgbClr val="00B0F0"/>
                </a:solidFill>
              </a:rPr>
              <a:t>Naturales</a:t>
            </a:r>
            <a:r>
              <a:rPr lang="en-US" sz="2400" dirty="0">
                <a:solidFill>
                  <a:srgbClr val="00B0F0"/>
                </a:solidFill>
              </a:rPr>
              <a:t> y Turismo y la </a:t>
            </a:r>
            <a:r>
              <a:rPr lang="en-US" sz="2400" dirty="0" err="1">
                <a:solidFill>
                  <a:srgbClr val="00B0F0"/>
                </a:solidFill>
              </a:rPr>
              <a:t>Asociación</a:t>
            </a:r>
            <a:r>
              <a:rPr lang="en-US" sz="2400" dirty="0">
                <a:solidFill>
                  <a:srgbClr val="00B0F0"/>
                </a:solidFill>
              </a:rPr>
              <a:t> de Hoteles de Playa Dorada.</a:t>
            </a:r>
            <a:endParaRPr lang="en-US" sz="3200" i="1" dirty="0">
              <a:solidFill>
                <a:srgbClr val="00B0F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80" y="5473039"/>
            <a:ext cx="1336464" cy="72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9" y="5488279"/>
            <a:ext cx="1977299" cy="72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49" y="5442559"/>
            <a:ext cx="1401969" cy="72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42" y="5430039"/>
            <a:ext cx="1011734" cy="720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298392" y="-96984"/>
            <a:ext cx="3789184" cy="967642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B0F0"/>
                </a:solidFill>
              </a:rPr>
              <a:t>República Dominicana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61" y="4139776"/>
            <a:ext cx="1556087" cy="10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0145"/>
            <a:ext cx="8229600" cy="59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FEE48ED-436B-4176-A0D7-20FEA5D2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93" y="249413"/>
            <a:ext cx="3915890" cy="569394"/>
          </a:xfrm>
        </p:spPr>
        <p:txBody>
          <a:bodyPr anchor="ctr">
            <a:noAutofit/>
          </a:bodyPr>
          <a:lstStyle/>
          <a:p>
            <a:r>
              <a:rPr lang="en-US" sz="2800" b="1" dirty="0" err="1" smtClean="0"/>
              <a:t>Trabajo</a:t>
            </a:r>
            <a:r>
              <a:rPr lang="en-US" sz="2800" b="1" dirty="0" smtClean="0"/>
              <a:t> </a:t>
            </a:r>
            <a:r>
              <a:rPr lang="en-US" sz="2800" b="1" dirty="0"/>
              <a:t>y </a:t>
            </a:r>
            <a:r>
              <a:rPr lang="en-US" sz="2800" b="1" dirty="0" err="1"/>
              <a:t>Resultados</a:t>
            </a:r>
            <a:endParaRPr lang="en-US" sz="28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B96AF54-A927-4DD8-91A7-F48E0401131F}"/>
              </a:ext>
            </a:extLst>
          </p:cNvPr>
          <p:cNvCxnSpPr/>
          <p:nvPr/>
        </p:nvCxnSpPr>
        <p:spPr>
          <a:xfrm>
            <a:off x="457201" y="1153111"/>
            <a:ext cx="8229600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1" y="3063834"/>
            <a:ext cx="8229599" cy="2184134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93" y="3154395"/>
            <a:ext cx="4070018" cy="324833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5067793" cy="6816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algn="just"/>
            <a:r>
              <a:rPr lang="en-US" b="1" dirty="0" smtClean="0">
                <a:solidFill>
                  <a:srgbClr val="FFFFFF"/>
                </a:solidFill>
              </a:rPr>
              <a:t>			</a:t>
            </a:r>
            <a:endParaRPr lang="es-DO" b="1" dirty="0" smtClean="0">
              <a:solidFill>
                <a:srgbClr val="FFFFFF"/>
              </a:solidFill>
            </a:endParaRPr>
          </a:p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algn="just"/>
            <a:r>
              <a:rPr lang="es-DO" b="1" dirty="0" smtClean="0">
                <a:solidFill>
                  <a:srgbClr val="FFFFFF"/>
                </a:solidFill>
              </a:rPr>
              <a:t>República Dominica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smtClean="0">
                <a:solidFill>
                  <a:srgbClr val="FFFFFF"/>
                </a:solidFill>
              </a:rPr>
              <a:t>De los destinos turísticos </a:t>
            </a:r>
            <a:r>
              <a:rPr lang="es-DO" b="1" dirty="0">
                <a:solidFill>
                  <a:srgbClr val="FFFFFF"/>
                </a:solidFill>
              </a:rPr>
              <a:t>más grande del Caribe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>
                <a:solidFill>
                  <a:srgbClr val="FFFFFF"/>
                </a:solidFill>
              </a:rPr>
              <a:t>+6 millones de llegadas anuales de turistas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>
                <a:solidFill>
                  <a:srgbClr val="FFFFFF"/>
                </a:solidFill>
              </a:rPr>
              <a:t>~80,000 habitaciones.</a:t>
            </a:r>
          </a:p>
          <a:p>
            <a:pPr algn="just"/>
            <a:endParaRPr lang="es-DO" b="1" dirty="0">
              <a:solidFill>
                <a:srgbClr val="FFFFFF"/>
              </a:solidFill>
            </a:endParaRPr>
          </a:p>
          <a:p>
            <a:pPr algn="just"/>
            <a:r>
              <a:rPr lang="es-DO" b="1" dirty="0" smtClean="0">
                <a:solidFill>
                  <a:srgbClr val="FFC000"/>
                </a:solidFill>
              </a:rPr>
              <a:t>Trabajo</a:t>
            </a:r>
          </a:p>
          <a:p>
            <a:pPr algn="just"/>
            <a:r>
              <a:rPr lang="es-DO" b="1" dirty="0" smtClean="0">
                <a:solidFill>
                  <a:srgbClr val="FFFFFF"/>
                </a:solidFill>
              </a:rPr>
              <a:t>El </a:t>
            </a:r>
            <a:r>
              <a:rPr lang="es-DO" b="1" dirty="0">
                <a:solidFill>
                  <a:srgbClr val="FFFFFF"/>
                </a:solidFill>
              </a:rPr>
              <a:t>Proyecto está siendo implementado en</a:t>
            </a:r>
          </a:p>
          <a:p>
            <a:pPr algn="just"/>
            <a:r>
              <a:rPr lang="es-DO" b="1" dirty="0">
                <a:solidFill>
                  <a:srgbClr val="FFFFFF"/>
                </a:solidFill>
              </a:rPr>
              <a:t>tres </a:t>
            </a:r>
            <a:r>
              <a:rPr lang="es-DO" b="1" dirty="0" smtClean="0">
                <a:solidFill>
                  <a:srgbClr val="FFFFFF"/>
                </a:solidFill>
              </a:rPr>
              <a:t>destinos:</a:t>
            </a:r>
          </a:p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smtClean="0">
                <a:solidFill>
                  <a:srgbClr val="FFFFFF"/>
                </a:solidFill>
              </a:rPr>
              <a:t>Puerto Plata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err="1" smtClean="0">
                <a:solidFill>
                  <a:srgbClr val="FFFFFF"/>
                </a:solidFill>
              </a:rPr>
              <a:t>Bayahibe</a:t>
            </a:r>
            <a:endParaRPr lang="es-DO" b="1" dirty="0" smtClean="0">
              <a:solidFill>
                <a:srgbClr val="FFFF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smtClean="0">
                <a:solidFill>
                  <a:srgbClr val="FFFFFF"/>
                </a:solidFill>
              </a:rPr>
              <a:t>Punta Cana</a:t>
            </a:r>
          </a:p>
          <a:p>
            <a:pPr algn="just"/>
            <a:endParaRPr lang="es-DO" b="1" dirty="0">
              <a:solidFill>
                <a:srgbClr val="FFFFFF"/>
              </a:solidFill>
            </a:endParaRPr>
          </a:p>
          <a:p>
            <a:pPr algn="just"/>
            <a:r>
              <a:rPr lang="es-DO" b="1" dirty="0" smtClean="0">
                <a:solidFill>
                  <a:srgbClr val="FFC000"/>
                </a:solidFill>
              </a:rPr>
              <a:t>Resultados</a:t>
            </a:r>
            <a:endParaRPr lang="es-DO" b="1" dirty="0">
              <a:solidFill>
                <a:srgbClr val="FFC000"/>
              </a:solidFill>
            </a:endParaRPr>
          </a:p>
          <a:p>
            <a:pPr algn="just"/>
            <a:r>
              <a:rPr lang="es-DO" b="1" dirty="0">
                <a:solidFill>
                  <a:srgbClr val="00B0F0"/>
                </a:solidFill>
              </a:rPr>
              <a:t>“Hoja de ruta para un sector hotelero bajo en carbono Y con un uso eficiente de los recursos en República Dominicana</a:t>
            </a:r>
            <a:r>
              <a:rPr lang="es-DO" b="1" dirty="0" smtClean="0">
                <a:solidFill>
                  <a:srgbClr val="00B0F0"/>
                </a:solidFill>
              </a:rPr>
              <a:t>”</a:t>
            </a:r>
          </a:p>
          <a:p>
            <a:pPr algn="just"/>
            <a:r>
              <a:rPr lang="es-DO" b="1" dirty="0" smtClean="0">
                <a:solidFill>
                  <a:srgbClr val="FFFFFF"/>
                </a:solidFill>
              </a:rPr>
              <a:t>Junto </a:t>
            </a:r>
            <a:r>
              <a:rPr lang="es-DO" b="1" dirty="0">
                <a:solidFill>
                  <a:srgbClr val="FFFFFF"/>
                </a:solidFill>
              </a:rPr>
              <a:t>a hoteleros, asociaciones de hoteles, suplidores y actores claves del sector, centrándose en el sector del turismo y sus cadenas de </a:t>
            </a:r>
            <a:r>
              <a:rPr lang="es-DO" b="1" dirty="0" smtClean="0">
                <a:solidFill>
                  <a:srgbClr val="FFFFFF"/>
                </a:solidFill>
              </a:rPr>
              <a:t>valor.</a:t>
            </a:r>
            <a:endParaRPr lang="es-DO" b="1" dirty="0">
              <a:solidFill>
                <a:srgbClr val="FFFFFF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00" y="1526606"/>
            <a:ext cx="1840675" cy="11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1" y="3063834"/>
            <a:ext cx="8229599" cy="2184134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solidFill>
                <a:srgbClr val="00B0F0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="" xmlns:a16="http://schemas.microsoft.com/office/drawing/2014/main" id="{0FEE48ED-436B-4176-A0D7-20FEA5D2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820" y="5901731"/>
            <a:ext cx="5088578" cy="56939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Trabajo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Resultados</a:t>
            </a:r>
            <a:endParaRPr lang="en-US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6">
            <a:extLst>
              <a:ext uri="{FF2B5EF4-FFF2-40B4-BE49-F238E27FC236}">
                <a16:creationId xmlns="" xmlns:a16="http://schemas.microsoft.com/office/drawing/2014/main" id="{7B96AF54-A927-4DD8-91A7-F48E0401131F}"/>
              </a:ext>
            </a:extLst>
          </p:cNvPr>
          <p:cNvCxnSpPr/>
          <p:nvPr/>
        </p:nvCxnSpPr>
        <p:spPr>
          <a:xfrm>
            <a:off x="457201" y="1153111"/>
            <a:ext cx="8229600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990" y="213362"/>
            <a:ext cx="4952009" cy="647112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5" y="26296"/>
            <a:ext cx="1831690" cy="109901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3" y="-23460"/>
            <a:ext cx="4191991" cy="68755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algn="just"/>
            <a:endParaRPr lang="es-DO" b="1" dirty="0">
              <a:solidFill>
                <a:srgbClr val="FFFFFF"/>
              </a:solidFill>
            </a:endParaRPr>
          </a:p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algn="just"/>
            <a:r>
              <a:rPr lang="es-DO" b="1" dirty="0" smtClean="0">
                <a:solidFill>
                  <a:srgbClr val="FFC000"/>
                </a:solidFill>
              </a:rPr>
              <a:t>Hoja de Ruta</a:t>
            </a:r>
          </a:p>
          <a:p>
            <a:pPr algn="just"/>
            <a:r>
              <a:rPr lang="es-DO" b="1" dirty="0" smtClean="0">
                <a:solidFill>
                  <a:srgbClr val="FFFFFF"/>
                </a:solidFill>
              </a:rPr>
              <a:t>Preparada basada en </a:t>
            </a:r>
            <a:r>
              <a:rPr lang="es-DO" b="1" dirty="0">
                <a:solidFill>
                  <a:srgbClr val="FFFFFF"/>
                </a:solidFill>
              </a:rPr>
              <a:t>el análisis de las cadenas de valor del </a:t>
            </a:r>
            <a:r>
              <a:rPr lang="es-DO" b="1" dirty="0" smtClean="0">
                <a:solidFill>
                  <a:srgbClr val="FFFFFF"/>
                </a:solidFill>
              </a:rPr>
              <a:t>turismo.</a:t>
            </a:r>
          </a:p>
          <a:p>
            <a:pPr algn="just"/>
            <a:endParaRPr lang="es-DO" b="1" dirty="0" smtClean="0">
              <a:solidFill>
                <a:srgbClr val="FFFFFF"/>
              </a:solidFill>
            </a:endParaRPr>
          </a:p>
          <a:p>
            <a:pPr algn="just"/>
            <a:r>
              <a:rPr lang="es-DO" b="1" dirty="0" smtClean="0">
                <a:solidFill>
                  <a:srgbClr val="FFC000"/>
                </a:solidFill>
              </a:rPr>
              <a:t>Considerando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smtClean="0">
                <a:solidFill>
                  <a:srgbClr val="FFFFFF"/>
                </a:solidFill>
              </a:rPr>
              <a:t>Actividades dentro </a:t>
            </a:r>
            <a:r>
              <a:rPr lang="es-DO" b="1" dirty="0">
                <a:solidFill>
                  <a:srgbClr val="FFFFFF"/>
                </a:solidFill>
              </a:rPr>
              <a:t>de los </a:t>
            </a:r>
            <a:r>
              <a:rPr lang="es-DO" b="1" dirty="0" smtClean="0">
                <a:solidFill>
                  <a:srgbClr val="FFFFFF"/>
                </a:solidFill>
              </a:rPr>
              <a:t>hoteles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smtClean="0">
                <a:solidFill>
                  <a:srgbClr val="FFFFFF"/>
                </a:solidFill>
              </a:rPr>
              <a:t>Suministro </a:t>
            </a:r>
            <a:r>
              <a:rPr lang="es-DO" b="1" dirty="0">
                <a:solidFill>
                  <a:srgbClr val="FFFFFF"/>
                </a:solidFill>
              </a:rPr>
              <a:t>de energía y </a:t>
            </a:r>
            <a:r>
              <a:rPr lang="es-DO" b="1" dirty="0" smtClean="0">
                <a:solidFill>
                  <a:srgbClr val="FFFFFF"/>
                </a:solidFill>
              </a:rPr>
              <a:t>materiales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DO" b="1" dirty="0" smtClean="0">
                <a:solidFill>
                  <a:srgbClr val="FFFFFF"/>
                </a:solidFill>
              </a:rPr>
              <a:t>Gestión </a:t>
            </a:r>
            <a:r>
              <a:rPr lang="es-DO" b="1" dirty="0">
                <a:solidFill>
                  <a:srgbClr val="FFFFFF"/>
                </a:solidFill>
              </a:rPr>
              <a:t>sus residuos. </a:t>
            </a:r>
          </a:p>
          <a:p>
            <a:pPr algn="just"/>
            <a:endParaRPr lang="es-DO" b="1" dirty="0">
              <a:solidFill>
                <a:srgbClr val="FFFFFF"/>
              </a:solidFill>
            </a:endParaRPr>
          </a:p>
          <a:p>
            <a:pPr algn="just"/>
            <a:r>
              <a:rPr lang="es-DO" b="1" dirty="0" smtClean="0">
                <a:solidFill>
                  <a:srgbClr val="FFFFFF"/>
                </a:solidFill>
              </a:rPr>
              <a:t>5 </a:t>
            </a:r>
            <a:r>
              <a:rPr lang="es-DO" b="1" dirty="0">
                <a:solidFill>
                  <a:srgbClr val="FFFFFF"/>
                </a:solidFill>
              </a:rPr>
              <a:t>objetivos :</a:t>
            </a:r>
          </a:p>
          <a:p>
            <a:pPr algn="just"/>
            <a:r>
              <a:rPr lang="es-DO" sz="1600" b="1" dirty="0" smtClean="0">
                <a:solidFill>
                  <a:srgbClr val="FFFFFF"/>
                </a:solidFill>
              </a:rPr>
              <a:t>1</a:t>
            </a:r>
            <a:r>
              <a:rPr lang="es-DO" sz="1600" b="1" dirty="0">
                <a:solidFill>
                  <a:srgbClr val="FFFFFF"/>
                </a:solidFill>
              </a:rPr>
              <a:t>. </a:t>
            </a:r>
            <a:r>
              <a:rPr lang="es-DO" sz="1600" b="1" dirty="0">
                <a:solidFill>
                  <a:srgbClr val="00B0F0"/>
                </a:solidFill>
              </a:rPr>
              <a:t>25% de reducción de emisiones de GEI.</a:t>
            </a:r>
          </a:p>
          <a:p>
            <a:pPr algn="just"/>
            <a:r>
              <a:rPr lang="es-DO" sz="1600" b="1" dirty="0">
                <a:solidFill>
                  <a:srgbClr val="FFFFFF"/>
                </a:solidFill>
              </a:rPr>
              <a:t>2. 50% de reducción de residuos de alimentos.</a:t>
            </a:r>
          </a:p>
          <a:p>
            <a:pPr algn="just"/>
            <a:r>
              <a:rPr lang="es-DO" sz="1600" b="1" dirty="0">
                <a:solidFill>
                  <a:srgbClr val="FFFFFF"/>
                </a:solidFill>
              </a:rPr>
              <a:t>3. 25% de reducción en el uso de energía no renovable.</a:t>
            </a:r>
          </a:p>
          <a:p>
            <a:pPr algn="just"/>
            <a:r>
              <a:rPr lang="es-DO" sz="1600" b="1" dirty="0">
                <a:solidFill>
                  <a:srgbClr val="FFFFFF"/>
                </a:solidFill>
              </a:rPr>
              <a:t>4. Eliminación 100% de plásticos de un solo uso.</a:t>
            </a:r>
          </a:p>
          <a:p>
            <a:pPr algn="just"/>
            <a:r>
              <a:rPr lang="es-DO" sz="1600" b="1" dirty="0">
                <a:solidFill>
                  <a:srgbClr val="FFFFFF"/>
                </a:solidFill>
              </a:rPr>
              <a:t>5. Certificaciones de sostenibilidad para el sector hotelero.</a:t>
            </a:r>
          </a:p>
        </p:txBody>
      </p:sp>
    </p:spTree>
    <p:extLst>
      <p:ext uri="{BB962C8B-B14F-4D97-AF65-F5344CB8AC3E}">
        <p14:creationId xmlns:p14="http://schemas.microsoft.com/office/powerpoint/2010/main" val="25101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A person in a pool of water&#10;&#10;Description automatically generated">
            <a:extLst>
              <a:ext uri="{FF2B5EF4-FFF2-40B4-BE49-F238E27FC236}">
                <a16:creationId xmlns="" xmlns:a16="http://schemas.microsoft.com/office/drawing/2014/main" id="{3ADC42F2-6F78-4F7A-8161-98B56F81A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0" t="868" r="910" b="18691"/>
          <a:stretch/>
        </p:blipFill>
        <p:spPr>
          <a:xfrm>
            <a:off x="0" y="1199404"/>
            <a:ext cx="9143980" cy="56526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2" y="3063834"/>
            <a:ext cx="7448272" cy="1860644"/>
          </a:xfrm>
          <a:prstGeom prst="rect">
            <a:avLst/>
          </a:prstGeom>
        </p:spPr>
        <p:txBody>
          <a:bodyPr vert="horz" lIns="0" tIns="45713" rIns="0" bIns="14400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solidFill>
                <a:srgbClr val="00B0F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080" y="1239020"/>
            <a:ext cx="7889393" cy="633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DO" b="1" dirty="0">
                <a:solidFill>
                  <a:srgbClr val="FFFFFF"/>
                </a:solidFill>
              </a:rPr>
              <a:t>Para cumplir estos objetivos, la Hoja de Ruta propone 3 soluciones sistémicas:</a:t>
            </a:r>
          </a:p>
        </p:txBody>
      </p:sp>
      <p:sp>
        <p:nvSpPr>
          <p:cNvPr id="12" name="Title 3">
            <a:extLst>
              <a:ext uri="{FF2B5EF4-FFF2-40B4-BE49-F238E27FC236}">
                <a16:creationId xmlns="" xmlns:a16="http://schemas.microsoft.com/office/drawing/2014/main" id="{0FEE48ED-436B-4176-A0D7-20FEA5D2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821" y="415667"/>
            <a:ext cx="6097979" cy="569394"/>
          </a:xfrm>
        </p:spPr>
        <p:txBody>
          <a:bodyPr anchor="ctr">
            <a:noAutofit/>
          </a:bodyPr>
          <a:lstStyle/>
          <a:p>
            <a:pPr algn="r"/>
            <a:r>
              <a:rPr lang="en-US" sz="2800" b="1" dirty="0"/>
              <a:t>Plan de </a:t>
            </a:r>
            <a:r>
              <a:rPr lang="en-US" sz="2800" b="1" dirty="0" err="1"/>
              <a:t>Acción</a:t>
            </a:r>
            <a:r>
              <a:rPr lang="en-US" sz="2800" b="1" dirty="0"/>
              <a:t>: </a:t>
            </a:r>
            <a:r>
              <a:rPr lang="en-US" sz="2800" b="1" dirty="0" err="1"/>
              <a:t>Soluciones</a:t>
            </a:r>
            <a:r>
              <a:rPr lang="en-US" sz="2800" b="1" dirty="0"/>
              <a:t> </a:t>
            </a:r>
            <a:r>
              <a:rPr lang="en-US" sz="2800" b="1" dirty="0" err="1"/>
              <a:t>Sistémicas</a:t>
            </a:r>
            <a:endParaRPr lang="en-US" sz="2800" b="1" dirty="0"/>
          </a:p>
        </p:txBody>
      </p:sp>
      <p:cxnSp>
        <p:nvCxnSpPr>
          <p:cNvPr id="13" name="Straight Connector 6">
            <a:extLst>
              <a:ext uri="{FF2B5EF4-FFF2-40B4-BE49-F238E27FC236}">
                <a16:creationId xmlns="" xmlns:a16="http://schemas.microsoft.com/office/drawing/2014/main" id="{7B96AF54-A927-4DD8-91A7-F48E0401131F}"/>
              </a:ext>
            </a:extLst>
          </p:cNvPr>
          <p:cNvCxnSpPr/>
          <p:nvPr/>
        </p:nvCxnSpPr>
        <p:spPr>
          <a:xfrm>
            <a:off x="457201" y="1153111"/>
            <a:ext cx="8229600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21"/>
            <a:ext cx="2018805" cy="12112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2" y="1943366"/>
            <a:ext cx="1978973" cy="10901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b="4708"/>
          <a:stretch/>
        </p:blipFill>
        <p:spPr>
          <a:xfrm>
            <a:off x="3441109" y="1895503"/>
            <a:ext cx="2097727" cy="11086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t="4547"/>
          <a:stretch/>
        </p:blipFill>
        <p:spPr>
          <a:xfrm>
            <a:off x="6961140" y="1966775"/>
            <a:ext cx="1868062" cy="109011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32" y="3702415"/>
            <a:ext cx="2688021" cy="15702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412" y="4025731"/>
            <a:ext cx="4386882" cy="24384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3690611"/>
            <a:ext cx="5538836" cy="30186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/>
          <a:srcRect l="6374" b="18897"/>
          <a:stretch/>
        </p:blipFill>
        <p:spPr>
          <a:xfrm>
            <a:off x="39832" y="3036020"/>
            <a:ext cx="4535286" cy="32227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533" y="3486499"/>
            <a:ext cx="4963262" cy="30815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812" y="3293815"/>
            <a:ext cx="4422195" cy="330559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9341" y="3027337"/>
            <a:ext cx="4220847" cy="239794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81015" y="3453683"/>
            <a:ext cx="4546849" cy="238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9657" y="3882010"/>
            <a:ext cx="5234480" cy="272802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100" y="3161621"/>
            <a:ext cx="7543800" cy="33242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40650" y="3039221"/>
            <a:ext cx="7296150" cy="36480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9466" y="3065901"/>
            <a:ext cx="5545578" cy="323607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76668" y="3059683"/>
            <a:ext cx="4347633" cy="399674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4033" y="2992286"/>
            <a:ext cx="5616047" cy="346016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75751" y="3006553"/>
            <a:ext cx="7448550" cy="39243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7664" y="3060785"/>
            <a:ext cx="72390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ángulo 14">
            <a:extLst>
              <a:ext uri="{FF2B5EF4-FFF2-40B4-BE49-F238E27FC236}">
                <a16:creationId xmlns=""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7" name="Imagen 6" descr="Conexiones digitales">
            <a:extLst>
              <a:ext uri="{FF2B5EF4-FFF2-40B4-BE49-F238E27FC236}">
                <a16:creationId xmlns=""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34901" y="1197482"/>
            <a:ext cx="8474200" cy="73916"/>
            <a:chOff x="446534" y="453643"/>
            <a:chExt cx="11298933" cy="98554"/>
          </a:xfrm>
        </p:grpSpPr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ángulo 18">
              <a:extLst>
                <a:ext uri="{FF2B5EF4-FFF2-40B4-BE49-F238E27FC236}">
                  <a16:creationId xmlns=""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ángulo 19">
              <a:extLst>
                <a:ext uri="{FF2B5EF4-FFF2-40B4-BE49-F238E27FC236}">
                  <a16:creationId xmlns=""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6550" y="4178301"/>
            <a:ext cx="8445500" cy="1471873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93" y="4283892"/>
            <a:ext cx="8346156" cy="1156087"/>
          </a:xfrm>
        </p:spPr>
        <p:txBody>
          <a:bodyPr rtlCol="0">
            <a:noAutofit/>
          </a:bodyPr>
          <a:lstStyle/>
          <a:p>
            <a:r>
              <a:rPr lang="es-DO" sz="3375" dirty="0">
                <a:solidFill>
                  <a:schemeClr val="bg1"/>
                </a:solidFill>
              </a:rPr>
              <a:t>Herramientas de monitoreo de eficiencia de recursos</a:t>
            </a:r>
            <a:endParaRPr lang="es-ES" sz="3375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1573" y="5393559"/>
            <a:ext cx="5079482" cy="25855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 smtClean="0">
                <a:solidFill>
                  <a:srgbClr val="7CEBFF"/>
                </a:solidFill>
              </a:rPr>
              <a:t>Proyecto transformando las cadenas de valor del turismo</a:t>
            </a:r>
            <a:endParaRPr lang="es-ES" dirty="0">
              <a:solidFill>
                <a:srgbClr val="7CEBFF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46171" y="1770308"/>
            <a:ext cx="7735880" cy="2226168"/>
            <a:chOff x="1394894" y="1217410"/>
            <a:chExt cx="10314505" cy="2968224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4894" y="2072553"/>
              <a:ext cx="2947050" cy="1386495"/>
            </a:xfrm>
            <a:prstGeom prst="rect">
              <a:avLst/>
            </a:prstGeom>
          </p:spPr>
        </p:pic>
        <p:sp>
          <p:nvSpPr>
            <p:cNvPr id="13" name="Rectángulo 12" title="Gráfico de superposición">
              <a:extLst>
                <a:ext uri="{FF2B5EF4-FFF2-40B4-BE49-F238E27FC236}">
                  <a16:creationId xmlns="" xmlns:a16="http://schemas.microsoft.com/office/drawing/2014/main" id="{A0B8B412-7962-44AD-8293-75C5384B789A}"/>
                </a:ext>
              </a:extLst>
            </p:cNvPr>
            <p:cNvSpPr/>
            <p:nvPr/>
          </p:nvSpPr>
          <p:spPr bwMode="ltGray">
            <a:xfrm>
              <a:off x="7133172" y="1217410"/>
              <a:ext cx="4576227" cy="296822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ES" sz="1350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1" name="Subtítulo 6">
              <a:extLst>
                <a:ext uri="{FF2B5EF4-FFF2-40B4-BE49-F238E27FC236}">
                  <a16:creationId xmlns="" xmlns:a16="http://schemas.microsoft.com/office/drawing/2014/main" id="{9935280A-EBD5-4EFA-81A0-313C85F987EC}"/>
                </a:ext>
              </a:extLst>
            </p:cNvPr>
            <p:cNvSpPr txBox="1">
              <a:spLocks/>
            </p:cNvSpPr>
            <p:nvPr/>
          </p:nvSpPr>
          <p:spPr>
            <a:xfrm>
              <a:off x="7305158" y="3189918"/>
              <a:ext cx="4269579" cy="9140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ZA" sz="1800" kern="1200" cap="all" baseline="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685800">
                <a:spcBef>
                  <a:spcPts val="750"/>
                </a:spcBef>
              </a:pPr>
              <a:r>
                <a:rPr lang="es-DO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Herramienta de monitoreo de eficiencia de recursos, de datos y rendimiento.</a:t>
              </a:r>
              <a:endPara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ángulo 11" title="Gráfico de superposición">
            <a:extLst>
              <a:ext uri="{FF2B5EF4-FFF2-40B4-BE49-F238E27FC236}">
                <a16:creationId xmlns="" xmlns:a16="http://schemas.microsoft.com/office/drawing/2014/main" id="{A0B8B412-7962-44AD-8293-75C5384B789A}"/>
              </a:ext>
            </a:extLst>
          </p:cNvPr>
          <p:cNvSpPr/>
          <p:nvPr/>
        </p:nvSpPr>
        <p:spPr bwMode="ltGray">
          <a:xfrm>
            <a:off x="334901" y="1770308"/>
            <a:ext cx="3432170" cy="22261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1" y="289548"/>
            <a:ext cx="5042069" cy="16892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96" y="-8542"/>
            <a:ext cx="4073504" cy="21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7575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854B4791E1DD4595AED9181FF3E0AC" ma:contentTypeVersion="15" ma:contentTypeDescription="Crear nuevo documento." ma:contentTypeScope="" ma:versionID="8ad0b37bb026fbdefca4e40cfd4a6782">
  <xsd:schema xmlns:xsd="http://www.w3.org/2001/XMLSchema" xmlns:xs="http://www.w3.org/2001/XMLSchema" xmlns:p="http://schemas.microsoft.com/office/2006/metadata/properties" xmlns:ns2="a424c09d-1c4b-4251-b77b-679941b6a2cf" xmlns:ns3="73d948e2-3334-4276-919a-d2d4df259862" targetNamespace="http://schemas.microsoft.com/office/2006/metadata/properties" ma:root="true" ma:fieldsID="da03a7e87252bfca4a64859879f62f2d" ns2:_="" ns3:_="">
    <xsd:import namespace="a424c09d-1c4b-4251-b77b-679941b6a2cf"/>
    <xsd:import namespace="73d948e2-3334-4276-919a-d2d4df259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4c09d-1c4b-4251-b77b-679941b6a2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beb968c-8ea1-4092-bc4f-c671fdfc68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948e2-3334-4276-919a-d2d4df259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4c6df33-0594-474a-b6a2-f9fd839c9c7e}" ma:internalName="TaxCatchAll" ma:showField="CatchAllData" ma:web="73d948e2-3334-4276-919a-d2d4df259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5A52FD-1704-46A1-964C-471FF8C860C1}"/>
</file>

<file path=customXml/itemProps2.xml><?xml version="1.0" encoding="utf-8"?>
<ds:datastoreItem xmlns:ds="http://schemas.openxmlformats.org/officeDocument/2006/customXml" ds:itemID="{4985B18C-4F64-4533-A8EE-FDE37B656FAE}"/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496</Words>
  <Application>Microsoft Office PowerPoint</Application>
  <PresentationFormat>Presentación en pantalla (4:3)</PresentationFormat>
  <Paragraphs>113</Paragraphs>
  <Slides>12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Century Gothic</vt:lpstr>
      <vt:lpstr>Gill Sans MT</vt:lpstr>
      <vt:lpstr>Roboto Regular</vt:lpstr>
      <vt:lpstr>Verdana</vt:lpstr>
      <vt:lpstr>Wingdings 2</vt:lpstr>
      <vt:lpstr>Office Theme</vt:lpstr>
      <vt:lpstr>1_Office Theme</vt:lpstr>
      <vt:lpstr>2_Office Theme</vt:lpstr>
      <vt:lpstr>Dividendo</vt:lpstr>
      <vt:lpstr>República Dominicana</vt:lpstr>
      <vt:lpstr>Presentación de PowerPoint</vt:lpstr>
      <vt:lpstr>Presentación de PowerPoint</vt:lpstr>
      <vt:lpstr>Por un destino sostenible, resiliente y competitivo!.</vt:lpstr>
      <vt:lpstr>Presentación de PowerPoint</vt:lpstr>
      <vt:lpstr>Trabajo y Resultados</vt:lpstr>
      <vt:lpstr>Trabajo y Resultados</vt:lpstr>
      <vt:lpstr>Plan de Acción: Soluciones Sistémicas</vt:lpstr>
      <vt:lpstr>Herramientas de monitoreo de eficiencia de recursos</vt:lpstr>
      <vt:lpstr>Llamado a la Acción: Medidas Claves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HOJA DE RUTA PARA L REDUCCION DE EMISIONES DE CARBONO Y USO EFICIENTE DE RECURSOS EN LA CADENA DE VALOR DEL TURISMO EN REPUBLICA DOMINICANA.</dc:title>
  <dc:creator>Eddy Rosado</dc:creator>
  <cp:lastModifiedBy>Elizabeth Jimenez Ortega</cp:lastModifiedBy>
  <cp:revision>122</cp:revision>
  <dcterms:created xsi:type="dcterms:W3CDTF">2019-08-31T01:50:01Z</dcterms:created>
  <dcterms:modified xsi:type="dcterms:W3CDTF">2020-12-16T12:34:11Z</dcterms:modified>
</cp:coreProperties>
</file>