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59" r:id="rId3"/>
    <p:sldId id="271" r:id="rId4"/>
    <p:sldId id="262" r:id="rId5"/>
    <p:sldId id="260" r:id="rId6"/>
    <p:sldId id="261" r:id="rId7"/>
    <p:sldId id="263" r:id="rId8"/>
    <p:sldId id="267" r:id="rId9"/>
    <p:sldId id="268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9678-9809-4CA3-8C7C-3A771F3EC97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7AB9-1CEB-4444-98D9-A539BFA03E1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028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9678-9809-4CA3-8C7C-3A771F3EC97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7AB9-1CEB-4444-98D9-A539BFA03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87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9678-9809-4CA3-8C7C-3A771F3EC97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7AB9-1CEB-4444-98D9-A539BFA03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0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9678-9809-4CA3-8C7C-3A771F3EC97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7AB9-1CEB-4444-98D9-A539BFA03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5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9678-9809-4CA3-8C7C-3A771F3EC97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7AB9-1CEB-4444-98D9-A539BFA03E1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42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9678-9809-4CA3-8C7C-3A771F3EC97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7AB9-1CEB-4444-98D9-A539BFA03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93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9678-9809-4CA3-8C7C-3A771F3EC97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7AB9-1CEB-4444-98D9-A539BFA03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3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9678-9809-4CA3-8C7C-3A771F3EC97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7AB9-1CEB-4444-98D9-A539BFA03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7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9678-9809-4CA3-8C7C-3A771F3EC97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7AB9-1CEB-4444-98D9-A539BFA03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A3E9678-9809-4CA3-8C7C-3A771F3EC97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EA7AB9-1CEB-4444-98D9-A539BFA03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33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9678-9809-4CA3-8C7C-3A771F3EC97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7AB9-1CEB-4444-98D9-A539BFA03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63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A3E9678-9809-4CA3-8C7C-3A771F3EC97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DEA7AB9-1CEB-4444-98D9-A539BFA03E1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272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drive.google.com/drive/u/2/my-driv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1196" y="740664"/>
            <a:ext cx="4416552" cy="3566160"/>
          </a:xfrm>
        </p:spPr>
        <p:txBody>
          <a:bodyPr>
            <a:noAutofit/>
          </a:bodyPr>
          <a:lstStyle/>
          <a:p>
            <a:r>
              <a:rPr lang="en-US" sz="6000" dirty="0"/>
              <a:t>GEF AZE Project Inception Meeting  </a:t>
            </a:r>
            <a:r>
              <a:rPr lang="en-US" sz="6000" b="1" dirty="0"/>
              <a:t>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 de </a:t>
            </a:r>
            <a:r>
              <a:rPr lang="en-US" dirty="0" err="1"/>
              <a:t>abril</a:t>
            </a:r>
            <a:r>
              <a:rPr lang="en-US" dirty="0"/>
              <a:t> 2022				April 20, 2022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03960" y="740664"/>
            <a:ext cx="4416552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/>
              <a:t>Reunión</a:t>
            </a:r>
            <a:r>
              <a:rPr lang="en-US" sz="6000" dirty="0"/>
              <a:t> de </a:t>
            </a:r>
            <a:r>
              <a:rPr lang="en-US" sz="6000" dirty="0" err="1"/>
              <a:t>Início</a:t>
            </a:r>
            <a:r>
              <a:rPr lang="en-US" sz="6000" dirty="0"/>
              <a:t> del Proyecto GEF AZE</a:t>
            </a:r>
          </a:p>
          <a:p>
            <a:r>
              <a:rPr lang="en-US" sz="6000" b="1" dirty="0" err="1"/>
              <a:t>Proceso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011618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Proceso</a:t>
            </a:r>
            <a:r>
              <a:rPr lang="en-US" dirty="0"/>
              <a:t> </a:t>
            </a:r>
            <a:r>
              <a:rPr lang="en-US" dirty="0" err="1"/>
              <a:t>Interno</a:t>
            </a:r>
            <a:r>
              <a:rPr lang="en-US" dirty="0"/>
              <a:t> del Proyecto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5009669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 </a:t>
            </a:r>
            <a:r>
              <a:rPr lang="es-ES" dirty="0" err="1"/>
              <a:t>Reunion</a:t>
            </a:r>
            <a:r>
              <a:rPr lang="es-ES" dirty="0"/>
              <a:t> de Inicio – Componentes / </a:t>
            </a:r>
            <a:r>
              <a:rPr lang="es-ES" dirty="0" err="1"/>
              <a:t>Inception</a:t>
            </a:r>
            <a:r>
              <a:rPr lang="es-ES" dirty="0"/>
              <a:t> Meeting – </a:t>
            </a:r>
            <a:r>
              <a:rPr lang="es-ES" dirty="0" err="1"/>
              <a:t>Components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CO" dirty="0"/>
              <a:t> American </a:t>
            </a:r>
            <a:r>
              <a:rPr lang="es-CO" dirty="0" err="1"/>
              <a:t>Bird</a:t>
            </a:r>
            <a:r>
              <a:rPr lang="es-CO" dirty="0"/>
              <a:t> </a:t>
            </a:r>
            <a:r>
              <a:rPr lang="es-CO" dirty="0" err="1"/>
              <a:t>Conservancy</a:t>
            </a:r>
            <a:r>
              <a:rPr lang="es-CO" dirty="0"/>
              <a:t> (ABC) está empezando becas nuevas para promover conservación con grupos diversos. Tenemos una beca sobre cómo el proyecto puede mejorar la participación de las mujeres en las acciones de conservación y en la toma de decisiones, y para  desarrollar comunicaciones para redes sociales sobre el Proyecto.</a:t>
            </a:r>
            <a:r>
              <a:rPr lang="es-ES" dirty="0"/>
              <a:t> </a:t>
            </a:r>
          </a:p>
          <a:p>
            <a:pPr marL="0" indent="0">
              <a:buNone/>
            </a:pPr>
            <a:r>
              <a:rPr lang="en-US" b="1" dirty="0"/>
              <a:t>¿</a:t>
            </a:r>
            <a:r>
              <a:rPr lang="en-US" b="1" dirty="0" err="1"/>
              <a:t>Preguntas</a:t>
            </a:r>
            <a:r>
              <a:rPr lang="en-US" b="1" dirty="0"/>
              <a:t> o </a:t>
            </a:r>
            <a:r>
              <a:rPr lang="en-US" b="1" dirty="0" err="1"/>
              <a:t>comentarios</a:t>
            </a:r>
            <a:r>
              <a:rPr lang="en-US" b="1" dirty="0"/>
              <a:t> </a:t>
            </a:r>
            <a:r>
              <a:rPr lang="en-US" b="1" dirty="0" err="1"/>
              <a:t>adicionales</a:t>
            </a:r>
            <a:r>
              <a:rPr lang="en-US" b="1" dirty="0"/>
              <a:t>?/ Additional questions or comments?</a:t>
            </a:r>
          </a:p>
          <a:p>
            <a:pPr marL="0" lv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6318555"/>
            <a:ext cx="3621025" cy="5394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949" y="1984248"/>
            <a:ext cx="5179795" cy="388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092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Proceso</a:t>
            </a:r>
            <a:r>
              <a:rPr lang="en-US" dirty="0"/>
              <a:t> </a:t>
            </a:r>
            <a:r>
              <a:rPr lang="en-US" dirty="0" err="1"/>
              <a:t>Interno</a:t>
            </a:r>
            <a:r>
              <a:rPr lang="en-US" dirty="0"/>
              <a:t> del Proyecto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7896" y="1919588"/>
            <a:ext cx="4800600" cy="422588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1900" b="1" dirty="0"/>
              <a:t>Agenda</a:t>
            </a:r>
          </a:p>
          <a:p>
            <a:pPr lvl="0"/>
            <a:r>
              <a:rPr lang="en-US" sz="1900" dirty="0"/>
              <a:t>Project Steering Committee (PSC) Responsibilities and Meetings</a:t>
            </a:r>
          </a:p>
          <a:p>
            <a:pPr lvl="0"/>
            <a:r>
              <a:rPr lang="en-US" sz="1900" dirty="0"/>
              <a:t>Technical Advisory Committee (TAC) Responsibilities and Meetings</a:t>
            </a:r>
          </a:p>
          <a:p>
            <a:pPr lvl="0"/>
            <a:r>
              <a:rPr lang="en-US" sz="1900" dirty="0"/>
              <a:t>Hiring of National Project Coordinators in each country</a:t>
            </a:r>
          </a:p>
          <a:p>
            <a:pPr lvl="0"/>
            <a:r>
              <a:rPr lang="en-US" sz="1900" dirty="0"/>
              <a:t>Contracting with ABC</a:t>
            </a:r>
          </a:p>
          <a:p>
            <a:pPr lvl="0"/>
            <a:r>
              <a:rPr lang="en-US" sz="1900" dirty="0"/>
              <a:t>Internal project communication</a:t>
            </a:r>
          </a:p>
          <a:p>
            <a:pPr lvl="0"/>
            <a:r>
              <a:rPr lang="en-US" sz="1900" dirty="0"/>
              <a:t>Gender Action Plan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6327699"/>
            <a:ext cx="3621025" cy="5394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6327699"/>
            <a:ext cx="3621025" cy="539445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097280" y="2020849"/>
            <a:ext cx="4590288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n-US" sz="1900" b="1" dirty="0"/>
              <a:t>Agenda</a:t>
            </a:r>
          </a:p>
          <a:p>
            <a:pPr lvl="0"/>
            <a:r>
              <a:rPr lang="es-CO" dirty="0"/>
              <a:t>Responsabilidades y reuniones del Comité Directivo del Proyecto (PSC)</a:t>
            </a:r>
            <a:endParaRPr lang="en-US" dirty="0"/>
          </a:p>
          <a:p>
            <a:pPr lvl="0"/>
            <a:r>
              <a:rPr lang="es-CO" dirty="0"/>
              <a:t>Responsabilidades y reuniones del Comité Asesor Técnico (TAC)</a:t>
            </a:r>
            <a:endParaRPr lang="en-US" dirty="0"/>
          </a:p>
          <a:p>
            <a:pPr lvl="0"/>
            <a:r>
              <a:rPr lang="es-CO" dirty="0"/>
              <a:t>Contratación de Coordinadores Nacionales de Proyectos en cada país</a:t>
            </a:r>
            <a:endParaRPr lang="en-US" dirty="0"/>
          </a:p>
          <a:p>
            <a:pPr lvl="0"/>
            <a:r>
              <a:rPr lang="es-CO" dirty="0"/>
              <a:t>Contratación con ABC</a:t>
            </a:r>
            <a:endParaRPr lang="en-US" dirty="0"/>
          </a:p>
          <a:p>
            <a:pPr lvl="0"/>
            <a:r>
              <a:rPr lang="es-CO" dirty="0"/>
              <a:t>Comunicación interna del proyecto</a:t>
            </a:r>
            <a:endParaRPr lang="en-US" dirty="0"/>
          </a:p>
          <a:p>
            <a:pPr lvl="0"/>
            <a:r>
              <a:rPr lang="es-CO" dirty="0"/>
              <a:t>Plan de Acción de Género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636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Proceso</a:t>
            </a:r>
            <a:r>
              <a:rPr lang="en-US" dirty="0"/>
              <a:t> </a:t>
            </a:r>
            <a:r>
              <a:rPr lang="en-US" dirty="0" err="1"/>
              <a:t>Interno</a:t>
            </a:r>
            <a:r>
              <a:rPr lang="en-US" dirty="0"/>
              <a:t> del Proyecto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Miembros</a:t>
            </a:r>
            <a:r>
              <a:rPr lang="en-US" b="1" dirty="0"/>
              <a:t> del </a:t>
            </a:r>
            <a:r>
              <a:rPr lang="es-CO" b="1" dirty="0"/>
              <a:t>Comité Directivo del Proyecto (PSC)</a:t>
            </a:r>
            <a:r>
              <a:rPr lang="en-US" b="1" dirty="0"/>
              <a:t> / Project Steering Committee (PSC) Members 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accent2"/>
                </a:solidFill>
              </a:rPr>
              <a:t>Representantes</a:t>
            </a:r>
            <a:r>
              <a:rPr lang="en-US" dirty="0">
                <a:solidFill>
                  <a:schemeClr val="accent2"/>
                </a:solidFill>
              </a:rPr>
              <a:t> del / Representatives from:</a:t>
            </a:r>
          </a:p>
          <a:p>
            <a:pPr lvl="0"/>
            <a:r>
              <a:rPr lang="en-US" dirty="0" err="1"/>
              <a:t>Ministerio</a:t>
            </a:r>
            <a:r>
              <a:rPr lang="en-US" dirty="0"/>
              <a:t> del Medio </a:t>
            </a:r>
            <a:r>
              <a:rPr lang="en-US" dirty="0" err="1"/>
              <a:t>Ambiente</a:t>
            </a:r>
            <a:r>
              <a:rPr lang="en-US" dirty="0"/>
              <a:t> (Chile): Miguel Stutzin</a:t>
            </a:r>
          </a:p>
          <a:p>
            <a:pPr lvl="0"/>
            <a:r>
              <a:rPr lang="es-ES" dirty="0"/>
              <a:t>Ministerio de Ambiente y Desarrollo Sostenible </a:t>
            </a:r>
            <a:r>
              <a:rPr lang="en-US" dirty="0"/>
              <a:t>(Colombia): Laura Bermudez </a:t>
            </a:r>
          </a:p>
          <a:p>
            <a:pPr lvl="0"/>
            <a:r>
              <a:rPr lang="es-ES" dirty="0"/>
              <a:t>Ministro de Medio Ambiente y Recursos Naturales </a:t>
            </a:r>
            <a:r>
              <a:rPr lang="en-US" dirty="0"/>
              <a:t>(Dominican Republic): Milagros </a:t>
            </a:r>
            <a:r>
              <a:rPr lang="en-US" dirty="0" err="1"/>
              <a:t>DeCamps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Ministry of Environment, Ecology and Forests (Madagascar): </a:t>
            </a:r>
            <a:r>
              <a:rPr lang="en-US" dirty="0" err="1"/>
              <a:t>Hery</a:t>
            </a:r>
            <a:r>
              <a:rPr lang="en-US" dirty="0"/>
              <a:t> </a:t>
            </a:r>
            <a:r>
              <a:rPr lang="en-US" dirty="0" err="1"/>
              <a:t>Rakotondravony</a:t>
            </a:r>
            <a:endParaRPr lang="en-US" dirty="0"/>
          </a:p>
          <a:p>
            <a:pPr lvl="0"/>
            <a:r>
              <a:rPr lang="en-US" dirty="0" err="1"/>
              <a:t>Secretario</a:t>
            </a:r>
            <a:r>
              <a:rPr lang="en-US" dirty="0"/>
              <a:t> de la Alianza Cero </a:t>
            </a:r>
            <a:r>
              <a:rPr lang="en-US" dirty="0" err="1"/>
              <a:t>Extinción</a:t>
            </a:r>
            <a:r>
              <a:rPr lang="en-US" dirty="0"/>
              <a:t> (American Bird Conservancy - ABC): Mike Parr</a:t>
            </a:r>
          </a:p>
          <a:p>
            <a:pPr lvl="0"/>
            <a:r>
              <a:rPr lang="en-US" dirty="0"/>
              <a:t>Birdlife International: Melanie Heath</a:t>
            </a:r>
          </a:p>
          <a:p>
            <a:pPr lvl="0"/>
            <a:r>
              <a:rPr lang="en-US" dirty="0"/>
              <a:t>PNUMA/UNEP: Ersin Esen</a:t>
            </a:r>
          </a:p>
          <a:p>
            <a:r>
              <a:rPr lang="en-US" dirty="0" err="1"/>
              <a:t>Directores</a:t>
            </a:r>
            <a:r>
              <a:rPr lang="en-US" dirty="0"/>
              <a:t> </a:t>
            </a:r>
            <a:r>
              <a:rPr lang="en-US" dirty="0" err="1"/>
              <a:t>nacionales</a:t>
            </a:r>
            <a:r>
              <a:rPr lang="en-US" dirty="0"/>
              <a:t> de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país</a:t>
            </a:r>
            <a:r>
              <a:rPr lang="en-US" dirty="0"/>
              <a:t> / National Project Directors from each country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6327699"/>
            <a:ext cx="3621025" cy="5394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6327699"/>
            <a:ext cx="3621025" cy="53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957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Proceso</a:t>
            </a:r>
            <a:r>
              <a:rPr lang="en-US" dirty="0"/>
              <a:t> </a:t>
            </a:r>
            <a:r>
              <a:rPr lang="en-US" dirty="0" err="1"/>
              <a:t>Interno</a:t>
            </a:r>
            <a:r>
              <a:rPr lang="en-US" dirty="0"/>
              <a:t> del Proyecto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2"/>
                </a:solidFill>
              </a:rPr>
              <a:t>Preguntas</a:t>
            </a:r>
            <a:r>
              <a:rPr lang="en-US" b="1" dirty="0">
                <a:solidFill>
                  <a:schemeClr val="accent2"/>
                </a:solidFill>
              </a:rPr>
              <a:t>:</a:t>
            </a:r>
            <a:br>
              <a:rPr lang="en-US" b="1" dirty="0">
                <a:solidFill>
                  <a:schemeClr val="accent2"/>
                </a:solidFill>
              </a:rPr>
            </a:br>
            <a:br>
              <a:rPr lang="en-US" dirty="0"/>
            </a:br>
            <a:r>
              <a:rPr lang="en-US" dirty="0"/>
              <a:t>¿</a:t>
            </a:r>
            <a:r>
              <a:rPr lang="en-US" dirty="0" err="1"/>
              <a:t>Otras</a:t>
            </a:r>
            <a:r>
              <a:rPr lang="en-US" dirty="0"/>
              <a:t> </a:t>
            </a:r>
            <a:r>
              <a:rPr lang="en-US" dirty="0" err="1"/>
              <a:t>sugerencias</a:t>
            </a:r>
            <a:r>
              <a:rPr lang="en-US" dirty="0"/>
              <a:t> de personas para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invitadas</a:t>
            </a:r>
            <a:r>
              <a:rPr lang="en-US" dirty="0"/>
              <a:t> a </a:t>
            </a:r>
            <a:r>
              <a:rPr lang="en-US" dirty="0" err="1"/>
              <a:t>unirse</a:t>
            </a:r>
            <a:r>
              <a:rPr lang="en-US" dirty="0"/>
              <a:t> al PSC?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Pu</a:t>
            </a:r>
            <a:r>
              <a:rPr lang="es-ES" dirty="0" err="1"/>
              <a:t>eden</a:t>
            </a:r>
            <a:r>
              <a:rPr lang="es-ES" dirty="0"/>
              <a:t> ser de ONG, gobiernos o del sector privado con experiencia relevante e interés en los objetivos del proyecto</a:t>
            </a:r>
            <a:endParaRPr lang="en-US" dirty="0"/>
          </a:p>
          <a:p>
            <a:pPr marL="0" lvl="0" indent="0"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marL="0" lvl="0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Questions:</a:t>
            </a:r>
          </a:p>
          <a:p>
            <a:pPr marL="0" lvl="0" indent="0">
              <a:buNone/>
            </a:pPr>
            <a:r>
              <a:rPr lang="en-US" dirty="0"/>
              <a:t>Other suggestions of individuals to be invited to join the PSC?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Can be individuals from NGOs, governments, or private sector with relevant expertise and interest in project’s goals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6336843"/>
            <a:ext cx="3621025" cy="53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444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Proceso</a:t>
            </a:r>
            <a:r>
              <a:rPr lang="en-US" dirty="0"/>
              <a:t> </a:t>
            </a:r>
            <a:r>
              <a:rPr lang="en-US" dirty="0" err="1"/>
              <a:t>Interno</a:t>
            </a:r>
            <a:r>
              <a:rPr lang="en-US" dirty="0"/>
              <a:t> del Proyecto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5352" y="1845732"/>
            <a:ext cx="4624790" cy="40233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/>
              <a:t>Technical Advisory Committee (TAC) Responsibilities and Meetings</a:t>
            </a:r>
          </a:p>
          <a:p>
            <a:pPr lvl="0"/>
            <a:r>
              <a:rPr lang="en-US" dirty="0"/>
              <a:t>Provides technical oversight, guidance, and support during project implementation</a:t>
            </a:r>
          </a:p>
          <a:p>
            <a:pPr lvl="0"/>
            <a:r>
              <a:rPr lang="en-US" dirty="0"/>
              <a:t>Meets 4x/year</a:t>
            </a:r>
          </a:p>
          <a:p>
            <a:pPr lvl="0"/>
            <a:r>
              <a:rPr lang="en-US" dirty="0"/>
              <a:t>Makes recommendations on technical matters</a:t>
            </a:r>
          </a:p>
          <a:p>
            <a:pPr lvl="0"/>
            <a:r>
              <a:rPr lang="en-US" dirty="0"/>
              <a:t>Helps find experts or consultants, as needed by the project</a:t>
            </a:r>
          </a:p>
          <a:p>
            <a:pPr lvl="0"/>
            <a:r>
              <a:rPr lang="en-US" dirty="0"/>
              <a:t>Reviews activities and provide suggestions for achieving project goals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6318555"/>
            <a:ext cx="3621025" cy="539445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209428" y="1845732"/>
            <a:ext cx="4624790" cy="428168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b="1" dirty="0"/>
              <a:t>Responsabilidades y reuniones del Comité Asesor Técnico (TAC)</a:t>
            </a:r>
          </a:p>
          <a:p>
            <a:pPr marL="0" indent="0">
              <a:buNone/>
            </a:pPr>
            <a:r>
              <a:rPr lang="es-ES" dirty="0"/>
              <a:t>Brinda supervisión técnica y apoyo durante la implementación del proyecto.</a:t>
            </a:r>
          </a:p>
          <a:p>
            <a:pPr marL="0" indent="0">
              <a:buNone/>
            </a:pPr>
            <a:r>
              <a:rPr lang="en-US" dirty="0"/>
              <a:t>Se </a:t>
            </a:r>
            <a:r>
              <a:rPr lang="en-US" dirty="0" err="1"/>
              <a:t>reúne</a:t>
            </a:r>
            <a:r>
              <a:rPr lang="en-US" dirty="0"/>
              <a:t> 4x/</a:t>
            </a:r>
            <a:r>
              <a:rPr lang="en-US" dirty="0" err="1"/>
              <a:t>año</a:t>
            </a:r>
            <a:endParaRPr lang="en-US" dirty="0"/>
          </a:p>
          <a:p>
            <a:pPr marL="0" indent="0">
              <a:buNone/>
            </a:pPr>
            <a:r>
              <a:rPr lang="es-ES" dirty="0"/>
              <a:t>Hace recomendaciones sobre asuntos técnicos</a:t>
            </a:r>
          </a:p>
          <a:p>
            <a:pPr marL="0" indent="0">
              <a:buNone/>
            </a:pPr>
            <a:r>
              <a:rPr lang="es-ES" dirty="0"/>
              <a:t>Ayuda a encontrar expertos o consultores, según sea necesario para el proyecto</a:t>
            </a:r>
          </a:p>
          <a:p>
            <a:pPr marL="0" indent="0">
              <a:buNone/>
            </a:pPr>
            <a:r>
              <a:rPr lang="es-ES" dirty="0"/>
              <a:t>Revisa las actividades y proporciona sugerencias para lograr los objetivos del proyecto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474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Proceso</a:t>
            </a:r>
            <a:r>
              <a:rPr lang="en-US" dirty="0"/>
              <a:t> </a:t>
            </a:r>
            <a:r>
              <a:rPr lang="en-US" dirty="0" err="1"/>
              <a:t>Interno</a:t>
            </a:r>
            <a:r>
              <a:rPr lang="en-US" dirty="0"/>
              <a:t> del Proyecto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Miembros</a:t>
            </a:r>
            <a:r>
              <a:rPr lang="en-US" b="1" dirty="0"/>
              <a:t> </a:t>
            </a:r>
            <a:r>
              <a:rPr lang="es-ES" b="1" dirty="0"/>
              <a:t>del Comité Asesor Técnico (TAC)</a:t>
            </a:r>
            <a:r>
              <a:rPr lang="en-US" b="1" dirty="0"/>
              <a:t> / Technical Advisory Committee (TAC) Members </a:t>
            </a:r>
          </a:p>
          <a:p>
            <a:pPr marL="0" indent="0">
              <a:buNone/>
            </a:pPr>
            <a:r>
              <a:rPr lang="es-CO" dirty="0"/>
              <a:t>Coordinadores Nacionales del Proyecto</a:t>
            </a:r>
            <a:r>
              <a:rPr lang="en-US" dirty="0"/>
              <a:t> / National Project Coordinator </a:t>
            </a:r>
          </a:p>
          <a:p>
            <a:pPr marL="0" indent="0">
              <a:buNone/>
            </a:pPr>
            <a:r>
              <a:rPr lang="en-US" dirty="0"/>
              <a:t>Director Nacional del Proyecto / National Project Director </a:t>
            </a:r>
          </a:p>
          <a:p>
            <a:pPr marL="0" lvl="0" indent="0">
              <a:buNone/>
            </a:pPr>
            <a:r>
              <a:rPr lang="es-ES" dirty="0"/>
              <a:t>Funcionarios técnicos de los ministerios de los gobiernos, las ONG y el mundo académico /  </a:t>
            </a:r>
            <a:r>
              <a:rPr lang="en-US" dirty="0"/>
              <a:t>Senior technical officers from the key ministries of governments, NGOs and academia </a:t>
            </a:r>
          </a:p>
          <a:p>
            <a:pPr marL="0" lvl="0" indent="0">
              <a:buNone/>
            </a:pPr>
            <a:r>
              <a:rPr lang="en-US" b="1" dirty="0" err="1">
                <a:solidFill>
                  <a:schemeClr val="accent2"/>
                </a:solidFill>
              </a:rPr>
              <a:t>Preguntas</a:t>
            </a:r>
            <a:r>
              <a:rPr lang="en-US" b="1" dirty="0">
                <a:solidFill>
                  <a:schemeClr val="accent2"/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s-ES" dirty="0"/>
              <a:t>¿Tener un TAC distinto para cada país o un TAC global? </a:t>
            </a:r>
            <a:r>
              <a:rPr lang="en-US" dirty="0" err="1"/>
              <a:t>Sugerencias</a:t>
            </a:r>
            <a:r>
              <a:rPr lang="en-US" dirty="0"/>
              <a:t> de </a:t>
            </a:r>
            <a:r>
              <a:rPr lang="en-US" dirty="0" err="1"/>
              <a:t>miembros</a:t>
            </a:r>
            <a:r>
              <a:rPr lang="en-US" dirty="0"/>
              <a:t>?</a:t>
            </a:r>
          </a:p>
          <a:p>
            <a:pPr marL="0" lvl="0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Questions: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Separate TAC for each country or a global TAC? Suggestions of members?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6318555"/>
            <a:ext cx="3621025" cy="53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68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Proceso</a:t>
            </a:r>
            <a:r>
              <a:rPr lang="en-US" dirty="0"/>
              <a:t> </a:t>
            </a:r>
            <a:r>
              <a:rPr lang="en-US" dirty="0" err="1"/>
              <a:t>Interno</a:t>
            </a:r>
            <a:r>
              <a:rPr lang="en-US" dirty="0"/>
              <a:t> del Proyecto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4809744" cy="40233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 err="1"/>
              <a:t>Coordinadores</a:t>
            </a:r>
            <a:r>
              <a:rPr lang="en-US" b="1" dirty="0"/>
              <a:t> </a:t>
            </a:r>
            <a:r>
              <a:rPr lang="en-US" b="1" dirty="0" err="1"/>
              <a:t>Nacionales</a:t>
            </a:r>
            <a:r>
              <a:rPr lang="en-US" b="1" dirty="0"/>
              <a:t> del Proyecto</a:t>
            </a:r>
          </a:p>
          <a:p>
            <a:pPr lvl="0"/>
            <a:r>
              <a:rPr lang="en-US" dirty="0"/>
              <a:t>Los </a:t>
            </a:r>
            <a:r>
              <a:rPr lang="en-US" dirty="0" err="1"/>
              <a:t>términos</a:t>
            </a:r>
            <a:r>
              <a:rPr lang="en-US" dirty="0"/>
              <a:t> de </a:t>
            </a:r>
            <a:r>
              <a:rPr lang="en-US" dirty="0" err="1"/>
              <a:t>referencia</a:t>
            </a:r>
            <a:r>
              <a:rPr lang="en-US" dirty="0"/>
              <a:t> </a:t>
            </a:r>
            <a:r>
              <a:rPr lang="en-US" dirty="0" err="1"/>
              <a:t>están</a:t>
            </a:r>
            <a:r>
              <a:rPr lang="en-US" dirty="0"/>
              <a:t> </a:t>
            </a:r>
            <a:r>
              <a:rPr lang="en-US" dirty="0" err="1"/>
              <a:t>listos</a:t>
            </a:r>
            <a:r>
              <a:rPr lang="en-US" dirty="0"/>
              <a:t> para </a:t>
            </a:r>
            <a:r>
              <a:rPr lang="en-US" dirty="0" err="1"/>
              <a:t>publicar</a:t>
            </a:r>
            <a:endParaRPr lang="en-US" dirty="0"/>
          </a:p>
          <a:p>
            <a:pPr lvl="0"/>
            <a:r>
              <a:rPr lang="es-ES" dirty="0"/>
              <a:t>El/la coordinador/a gestiona todas las actividades diarias del proyecto y es responsable de coordinar y entregar todos los informes</a:t>
            </a:r>
          </a:p>
          <a:p>
            <a:pPr lvl="0"/>
            <a:r>
              <a:rPr lang="es-ES" dirty="0"/>
              <a:t>La selección de Coordinadores Nacionales de Proyectos debe hacerse en colaboración con ABC para su inclusión en el contrato formal con cada país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6318555"/>
            <a:ext cx="3621025" cy="539445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345936" y="1845734"/>
            <a:ext cx="4809744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n-US" b="1" dirty="0"/>
              <a:t>National Project Coordinators in each country</a:t>
            </a:r>
          </a:p>
          <a:p>
            <a:r>
              <a:rPr lang="en-US" dirty="0"/>
              <a:t>Terms of Reference ready to go out nationally </a:t>
            </a:r>
          </a:p>
          <a:p>
            <a:r>
              <a:rPr lang="en-US" dirty="0"/>
              <a:t>This person manages all day-to-day project activities and is responsible for coordinating and delivering all reporting</a:t>
            </a:r>
          </a:p>
          <a:p>
            <a:r>
              <a:rPr lang="en-US" dirty="0"/>
              <a:t>Selection of National Project Coordinators should be made in collaboration with ABC for inclusion in formal contract with each country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02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Proceso</a:t>
            </a:r>
            <a:r>
              <a:rPr lang="en-US" dirty="0"/>
              <a:t> </a:t>
            </a:r>
            <a:r>
              <a:rPr lang="en-US" dirty="0" err="1"/>
              <a:t>Interno</a:t>
            </a:r>
            <a:r>
              <a:rPr lang="en-US" dirty="0"/>
              <a:t> del Proyecto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3408" y="1998134"/>
            <a:ext cx="4681728" cy="4238074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b="1" dirty="0"/>
              <a:t>Internal project communication</a:t>
            </a:r>
          </a:p>
          <a:p>
            <a:pPr lvl="0"/>
            <a:r>
              <a:rPr lang="en-US" dirty="0"/>
              <a:t>Google drive: </a:t>
            </a:r>
            <a:r>
              <a:rPr lang="en-US" dirty="0">
                <a:hlinkClick r:id="rId2"/>
              </a:rPr>
              <a:t>https://drive.google.com/drive/u/2/my-drive</a:t>
            </a:r>
            <a:endParaRPr lang="en-US" dirty="0"/>
          </a:p>
          <a:p>
            <a:pPr lvl="0"/>
            <a:r>
              <a:rPr lang="en-US" dirty="0"/>
              <a:t>WhatsApp group</a:t>
            </a:r>
          </a:p>
          <a:p>
            <a:pPr lvl="0"/>
            <a:r>
              <a:rPr lang="en-US" dirty="0"/>
              <a:t>Country-level meetings: 4x/year, or as issues arise</a:t>
            </a:r>
          </a:p>
          <a:p>
            <a:pPr lvl="0"/>
            <a:r>
              <a:rPr lang="en-US" dirty="0"/>
              <a:t>Project-level meetings: Annually, ideally in person when possible</a:t>
            </a:r>
          </a:p>
          <a:p>
            <a:pPr marL="0" lvl="0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Questions: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Other ideas to enhance internal communication?</a:t>
            </a:r>
          </a:p>
          <a:p>
            <a:pPr marL="0" indent="0">
              <a:buNone/>
            </a:pP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6318555"/>
            <a:ext cx="3621025" cy="539445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249680" y="1998134"/>
            <a:ext cx="4681728" cy="423807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err="1"/>
              <a:t>Comunicación</a:t>
            </a:r>
            <a:r>
              <a:rPr lang="en-US" b="1" dirty="0"/>
              <a:t> </a:t>
            </a:r>
            <a:r>
              <a:rPr lang="en-US" b="1" dirty="0" err="1"/>
              <a:t>interna</a:t>
            </a:r>
            <a:r>
              <a:rPr lang="en-US" b="1" dirty="0"/>
              <a:t> del Proyecto</a:t>
            </a:r>
          </a:p>
          <a:p>
            <a:pPr marL="0" indent="0">
              <a:buNone/>
            </a:pPr>
            <a:r>
              <a:rPr lang="en-US" dirty="0"/>
              <a:t>Google drive: </a:t>
            </a:r>
            <a:r>
              <a:rPr lang="en-US" dirty="0">
                <a:hlinkClick r:id="rId2"/>
              </a:rPr>
              <a:t>https://drive.google.com/drive/u/2/my-drive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Grupo</a:t>
            </a:r>
            <a:r>
              <a:rPr lang="en-US" dirty="0"/>
              <a:t> de WhatsApp</a:t>
            </a:r>
          </a:p>
          <a:p>
            <a:pPr marL="0" indent="0">
              <a:buNone/>
            </a:pPr>
            <a:r>
              <a:rPr lang="en-US" dirty="0" err="1"/>
              <a:t>Reuniones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país</a:t>
            </a:r>
            <a:r>
              <a:rPr lang="en-US" dirty="0"/>
              <a:t>: 4x/</a:t>
            </a:r>
            <a:r>
              <a:rPr lang="en-US" dirty="0" err="1"/>
              <a:t>año</a:t>
            </a:r>
            <a:r>
              <a:rPr lang="en-US" dirty="0"/>
              <a:t>, o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surjan</a:t>
            </a:r>
            <a:r>
              <a:rPr lang="en-US" dirty="0"/>
              <a:t> </a:t>
            </a:r>
            <a:r>
              <a:rPr lang="en-US" dirty="0" err="1"/>
              <a:t>desafios</a:t>
            </a:r>
            <a:endParaRPr lang="en-US" dirty="0"/>
          </a:p>
          <a:p>
            <a:pPr marL="0" indent="0">
              <a:buNone/>
            </a:pPr>
            <a:r>
              <a:rPr lang="es-ES" dirty="0"/>
              <a:t>Reuniones a nivel de proyecto: Anualmente, idealmente en persona cuando sea posible</a:t>
            </a:r>
          </a:p>
          <a:p>
            <a:pPr marL="0" indent="0">
              <a:buNone/>
            </a:pPr>
            <a:r>
              <a:rPr lang="en-US" b="1" dirty="0" err="1">
                <a:solidFill>
                  <a:schemeClr val="accent2"/>
                </a:solidFill>
              </a:rPr>
              <a:t>Preguntas</a:t>
            </a:r>
            <a:r>
              <a:rPr lang="en-US" b="1" dirty="0">
                <a:solidFill>
                  <a:schemeClr val="accent2"/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 ¿Otras ideas para mejorar la comunicación interna?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828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Proceso</a:t>
            </a:r>
            <a:r>
              <a:rPr lang="en-US" dirty="0"/>
              <a:t> </a:t>
            </a:r>
            <a:r>
              <a:rPr lang="en-US" dirty="0" err="1"/>
              <a:t>Interno</a:t>
            </a:r>
            <a:r>
              <a:rPr lang="en-US" dirty="0"/>
              <a:t> del Proyecto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4380"/>
            <a:ext cx="4553712" cy="40233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s-ES" b="1" dirty="0"/>
              <a:t>Plan de Acción de Género</a:t>
            </a:r>
          </a:p>
          <a:p>
            <a:pPr marL="0" lvl="0" indent="0">
              <a:buNone/>
            </a:pPr>
            <a:r>
              <a:rPr lang="es-ES" dirty="0"/>
              <a:t>Objetivo: Participación o representación equitativa/apropiada de mujeres y hombres</a:t>
            </a:r>
          </a:p>
          <a:p>
            <a:pPr marL="0" lvl="0" indent="0">
              <a:buNone/>
            </a:pPr>
            <a:r>
              <a:rPr lang="es-ES" dirty="0"/>
              <a:t>Todos los outputs tratan de tener la inclusión de un 50 % de mujeres y un 50 % de hombres</a:t>
            </a:r>
          </a:p>
          <a:p>
            <a:pPr marL="0" lvl="0" indent="0">
              <a:buNone/>
            </a:pPr>
            <a:r>
              <a:rPr lang="es-ES" dirty="0"/>
              <a:t>PSC y TAC: 50% mujeres</a:t>
            </a:r>
          </a:p>
          <a:p>
            <a:pPr marL="0" lvl="0" indent="0">
              <a:buNone/>
            </a:pPr>
            <a:r>
              <a:rPr lang="es-ES" dirty="0"/>
              <a:t>Tomar en cuenta las consideraciones de género durante la planificación del proyecto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6318555"/>
            <a:ext cx="3621025" cy="539445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416040" y="1844380"/>
            <a:ext cx="4553712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n-US" b="1" dirty="0"/>
              <a:t>Gender Action Plan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Goal: Equal/appropriate participation or representation of women and men</a:t>
            </a:r>
          </a:p>
          <a:p>
            <a:r>
              <a:rPr lang="en-US" dirty="0"/>
              <a:t>All output targets aim for inclusion of 50% women, 50% men</a:t>
            </a:r>
          </a:p>
          <a:p>
            <a:r>
              <a:rPr lang="en-US" dirty="0"/>
              <a:t>PSC and TAC: 50% women</a:t>
            </a:r>
          </a:p>
          <a:p>
            <a:r>
              <a:rPr lang="en-US" dirty="0"/>
              <a:t>Taking gender considerations into account during planning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n-US" dirty="0"/>
          </a:p>
          <a:p>
            <a:pPr marL="0" indent="0">
              <a:buFont typeface="Calibri" panose="020F0502020204030204" pitchFamily="34" charset="0"/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8144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854B4791E1DD4595AED9181FF3E0AC" ma:contentTypeVersion="14" ma:contentTypeDescription="Create a new document." ma:contentTypeScope="" ma:versionID="ef45d1ff97f48c5e8182bd60f8140196">
  <xsd:schema xmlns:xsd="http://www.w3.org/2001/XMLSchema" xmlns:xs="http://www.w3.org/2001/XMLSchema" xmlns:p="http://schemas.microsoft.com/office/2006/metadata/properties" xmlns:ns2="a424c09d-1c4b-4251-b77b-679941b6a2cf" xmlns:ns3="73d948e2-3334-4276-919a-d2d4df259862" targetNamespace="http://schemas.microsoft.com/office/2006/metadata/properties" ma:root="true" ma:fieldsID="94616b2e3715c0f58bd34a7d07b126ef" ns2:_="" ns3:_="">
    <xsd:import namespace="a424c09d-1c4b-4251-b77b-679941b6a2cf"/>
    <xsd:import namespace="73d948e2-3334-4276-919a-d2d4df259862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24c09d-1c4b-4251-b77b-679941b6a2c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7beb968c-8ea1-4092-bc4f-c671fdfc68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d948e2-3334-4276-919a-d2d4df25986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e4c6df33-0594-474a-b6a2-f9fd839c9c7e}" ma:internalName="TaxCatchAll" ma:showField="CatchAllData" ma:web="73d948e2-3334-4276-919a-d2d4df2598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424c09d-1c4b-4251-b77b-679941b6a2cf">
      <Terms xmlns="http://schemas.microsoft.com/office/infopath/2007/PartnerControls"/>
    </lcf76f155ced4ddcb4097134ff3c332f>
    <TaxCatchAll xmlns="73d948e2-3334-4276-919a-d2d4df259862" xsi:nil="true"/>
  </documentManagement>
</p:properties>
</file>

<file path=customXml/itemProps1.xml><?xml version="1.0" encoding="utf-8"?>
<ds:datastoreItem xmlns:ds="http://schemas.openxmlformats.org/officeDocument/2006/customXml" ds:itemID="{D8AFE1D0-8E03-4217-A751-52916F1B9001}"/>
</file>

<file path=customXml/itemProps2.xml><?xml version="1.0" encoding="utf-8"?>
<ds:datastoreItem xmlns:ds="http://schemas.openxmlformats.org/officeDocument/2006/customXml" ds:itemID="{70C4E5DE-D446-47B2-A934-E4F226C451C1}"/>
</file>

<file path=customXml/itemProps3.xml><?xml version="1.0" encoding="utf-8"?>
<ds:datastoreItem xmlns:ds="http://schemas.openxmlformats.org/officeDocument/2006/customXml" ds:itemID="{5477F81E-C80C-4FBB-932A-93BD77F4AF45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764</TotalTime>
  <Words>925</Words>
  <Application>Microsoft Macintosh PowerPoint</Application>
  <PresentationFormat>Widescreen</PresentationFormat>
  <Paragraphs>104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Retrospect</vt:lpstr>
      <vt:lpstr>GEF AZE Project Inception Meeting  Process</vt:lpstr>
      <vt:lpstr>Proceso Interno del Proyecto</vt:lpstr>
      <vt:lpstr>Proceso Interno del Proyecto</vt:lpstr>
      <vt:lpstr>Proceso Interno del Proyecto</vt:lpstr>
      <vt:lpstr>Proceso Interno del Proyecto</vt:lpstr>
      <vt:lpstr>Proceso Interno del Proyecto</vt:lpstr>
      <vt:lpstr>Proceso Interno del Proyecto</vt:lpstr>
      <vt:lpstr>Proceso Interno del Proyecto</vt:lpstr>
      <vt:lpstr>Proceso Interno del Proyecto</vt:lpstr>
      <vt:lpstr>Proceso Interno del Proyecto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Upgren</dc:creator>
  <cp:lastModifiedBy>Amy Upgren</cp:lastModifiedBy>
  <cp:revision>41</cp:revision>
  <dcterms:created xsi:type="dcterms:W3CDTF">2022-04-13T10:45:11Z</dcterms:created>
  <dcterms:modified xsi:type="dcterms:W3CDTF">2022-04-20T12:55:23Z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0x010100CA854B4791E1DD4595AED9181FF3E0AC</vt:lpwstr>
  </property>
</Properties>
</file>