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7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81234" autoAdjust="0"/>
  </p:normalViewPr>
  <p:slideViewPr>
    <p:cSldViewPr snapToGrid="0">
      <p:cViewPr varScale="1">
        <p:scale>
          <a:sx n="57" d="100"/>
          <a:sy n="57" d="100"/>
        </p:scale>
        <p:origin x="10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86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1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4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2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1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2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1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5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6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7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8BF9-D8A0-45A9-97FD-D4F7FF959B5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EF363-BD49-4826-8B64-C1168FA3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7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zeroextinction.org/gefaz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instagram.com/alliance_for_zero_extinction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 lnSpcReduction="10000"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Cofinanciación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SBSTTA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del Proyecto GEF AZE y de la COP de Biodiversidad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Diálogos del CDB</a:t>
            </a:r>
            <a:endParaRPr lang="es-C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Reuniones mensuales: Sugiero la segunda lunes de cada mes a esta hora (14 de mayo, 11 de junio, </a:t>
            </a:r>
            <a:r>
              <a:rPr lang="es-ES" dirty="0" err="1"/>
              <a:t>etc</a:t>
            </a:r>
            <a:r>
              <a:rPr lang="es-E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Reunión</a:t>
            </a:r>
            <a:r>
              <a:rPr lang="en-US" dirty="0"/>
              <a:t> PSC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dirty="0"/>
              <a:t>Comunicaciones del proyecto </a:t>
            </a:r>
            <a:endParaRPr lang="en-US" dirty="0"/>
          </a:p>
          <a:p>
            <a:pPr lvl="0"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84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 lnSpcReduction="10000"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Cofinanciación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SBSTTA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del Proyecto GEF AZE y de la COP de Biodiversidad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Diálogos del CDB</a:t>
            </a:r>
            <a:endParaRPr lang="es-C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b="1" dirty="0"/>
              <a:t>Reuniones mensuales</a:t>
            </a:r>
            <a:r>
              <a:rPr lang="es-ES" dirty="0"/>
              <a:t>: </a:t>
            </a:r>
            <a:r>
              <a:rPr lang="es-ES" b="1" dirty="0"/>
              <a:t>Sugiero la segunda lunes de cada mes a esta hora (14 de mayo, 11 de junio, </a:t>
            </a:r>
            <a:r>
              <a:rPr lang="es-ES" b="1" dirty="0" err="1"/>
              <a:t>etca</a:t>
            </a:r>
            <a:r>
              <a:rPr lang="es-ES" b="1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Reunión</a:t>
            </a:r>
            <a:r>
              <a:rPr lang="en-US" dirty="0"/>
              <a:t> PSC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dirty="0"/>
              <a:t>Comunicaciones del proyecto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23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 lnSpcReduction="10000"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Cofinanciación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SBSTTA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del Proyecto GEF AZE y de la COP de Biodiversidad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Diálogos del CDB</a:t>
            </a:r>
            <a:endParaRPr lang="es-C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Reuniones mensuales: Sugiero la segunda lunes de cada mes a esta hora (14 de mayo, 11 de junio, </a:t>
            </a:r>
            <a:r>
              <a:rPr lang="es-ES" dirty="0" err="1"/>
              <a:t>etca</a:t>
            </a:r>
            <a:r>
              <a:rPr lang="es-E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err="1"/>
              <a:t>Reunión</a:t>
            </a:r>
            <a:r>
              <a:rPr lang="en-US" b="1" dirty="0"/>
              <a:t> PSC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dirty="0"/>
              <a:t>Comunicaciones del proyecto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56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algn="l"/>
            <a:r>
              <a:rPr lang="en-US" b="1" dirty="0" err="1"/>
              <a:t>Reunión</a:t>
            </a:r>
            <a:r>
              <a:rPr lang="en-US" b="1" dirty="0"/>
              <a:t> PSC (</a:t>
            </a:r>
            <a:r>
              <a:rPr lang="en-US" b="1" dirty="0" err="1"/>
              <a:t>Comité</a:t>
            </a:r>
            <a:r>
              <a:rPr lang="en-US" b="1" dirty="0"/>
              <a:t> </a:t>
            </a:r>
            <a:r>
              <a:rPr lang="en-US" b="1" dirty="0" err="1"/>
              <a:t>Directivo</a:t>
            </a:r>
            <a:r>
              <a:rPr lang="en-US" b="1" dirty="0"/>
              <a:t> del Proyecto</a:t>
            </a:r>
            <a:r>
              <a:rPr lang="en-US" dirty="0"/>
              <a:t>)</a:t>
            </a:r>
            <a:endParaRPr lang="en-US" b="1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/>
              <a:t>Mayo 2024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dirty="0"/>
              <a:t>Representante del Ministerio de Medio Ambiente (Chile): Miguel Stutzin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dirty="0"/>
              <a:t>Representante del Ministerio de Medio Ambiente y Desarrollo Sostenible (Colombia): </a:t>
            </a:r>
            <a:r>
              <a:rPr lang="es-ES" b="1" dirty="0"/>
              <a:t>Laura Bermúdez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dirty="0"/>
              <a:t>Representante del Ministerio de Medio Ambiente y Recursos Naturales (República Dominicana): </a:t>
            </a:r>
            <a:r>
              <a:rPr lang="es-ES" b="1" dirty="0"/>
              <a:t>Milagros </a:t>
            </a:r>
            <a:r>
              <a:rPr lang="es-ES" b="1" dirty="0" err="1"/>
              <a:t>DeCamps</a:t>
            </a:r>
            <a:endParaRPr lang="es-ES" b="1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dirty="0"/>
              <a:t>Representante del Ministerio de Medio Ambiente, Ecología y Bosques (Madagascar): </a:t>
            </a:r>
            <a:r>
              <a:rPr lang="es-ES" dirty="0" err="1"/>
              <a:t>Hery</a:t>
            </a:r>
            <a:r>
              <a:rPr lang="es-ES" dirty="0"/>
              <a:t> </a:t>
            </a:r>
            <a:r>
              <a:rPr lang="es-ES" dirty="0" err="1"/>
              <a:t>Rakotondravony</a:t>
            </a:r>
            <a:r>
              <a:rPr lang="es-ES" dirty="0"/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dirty="0"/>
              <a:t>Representante de la Asociación y Secretaría AZE (American </a:t>
            </a:r>
            <a:r>
              <a:rPr lang="es-ES" dirty="0" err="1"/>
              <a:t>Bird</a:t>
            </a:r>
            <a:r>
              <a:rPr lang="es-ES" dirty="0"/>
              <a:t> </a:t>
            </a:r>
            <a:r>
              <a:rPr lang="es-ES" dirty="0" err="1"/>
              <a:t>Conservancy</a:t>
            </a:r>
            <a:r>
              <a:rPr lang="es-ES" dirty="0"/>
              <a:t> - ABC): Mike Parr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dirty="0"/>
              <a:t>Representante de </a:t>
            </a:r>
            <a:r>
              <a:rPr lang="es-ES" dirty="0" err="1"/>
              <a:t>Birdlife</a:t>
            </a:r>
            <a:r>
              <a:rPr lang="es-ES" dirty="0"/>
              <a:t> International: Nina </a:t>
            </a:r>
            <a:r>
              <a:rPr lang="en-US" dirty="0" err="1"/>
              <a:t>Mikander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27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 lnSpcReduction="10000"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Cofinanciación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SBSTTA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del Proyecto GEF AZE y de la COP de Biodiversidad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Diálogos del CDB</a:t>
            </a:r>
            <a:endParaRPr lang="es-C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Reuniones mensuales: Sugiero la segunda lunes de cada mes a esta hora (14 de mayo, 11 de junio, </a:t>
            </a:r>
            <a:r>
              <a:rPr lang="es-ES" dirty="0" err="1"/>
              <a:t>etca</a:t>
            </a:r>
            <a:r>
              <a:rPr lang="es-E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Reunión</a:t>
            </a:r>
            <a:r>
              <a:rPr lang="en-US" dirty="0"/>
              <a:t> PSC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b="1" dirty="0"/>
              <a:t>Comunicaciones del proyecto</a:t>
            </a:r>
            <a:endParaRPr lang="en-US" b="1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36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lvl="0" algn="l"/>
            <a:r>
              <a:rPr lang="es-CO" b="1" dirty="0"/>
              <a:t>Comunicaciones del proyecto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dirty="0"/>
              <a:t>Tenemos una becaria, Emilia Roberts, para organizar la cuenta de Instagram del proyecto!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dirty="0"/>
              <a:t>Usamos las próximas 4 meses para poner la cuenta en orden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80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776482"/>
              </p:ext>
            </p:extLst>
          </p:nvPr>
        </p:nvGraphicFramePr>
        <p:xfrm>
          <a:off x="1307716" y="5692934"/>
          <a:ext cx="7077332" cy="570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927">
                  <a:extLst>
                    <a:ext uri="{9D8B030D-6E8A-4147-A177-3AD203B41FA5}">
                      <a16:colId xmlns:a16="http://schemas.microsoft.com/office/drawing/2014/main" val="1575411256"/>
                    </a:ext>
                  </a:extLst>
                </a:gridCol>
                <a:gridCol w="565429">
                  <a:extLst>
                    <a:ext uri="{9D8B030D-6E8A-4147-A177-3AD203B41FA5}">
                      <a16:colId xmlns:a16="http://schemas.microsoft.com/office/drawing/2014/main" val="3670734970"/>
                    </a:ext>
                  </a:extLst>
                </a:gridCol>
                <a:gridCol w="638095">
                  <a:extLst>
                    <a:ext uri="{9D8B030D-6E8A-4147-A177-3AD203B41FA5}">
                      <a16:colId xmlns:a16="http://schemas.microsoft.com/office/drawing/2014/main" val="2489493304"/>
                    </a:ext>
                  </a:extLst>
                </a:gridCol>
                <a:gridCol w="566943">
                  <a:extLst>
                    <a:ext uri="{9D8B030D-6E8A-4147-A177-3AD203B41FA5}">
                      <a16:colId xmlns:a16="http://schemas.microsoft.com/office/drawing/2014/main" val="1827490752"/>
                    </a:ext>
                  </a:extLst>
                </a:gridCol>
                <a:gridCol w="575270">
                  <a:extLst>
                    <a:ext uri="{9D8B030D-6E8A-4147-A177-3AD203B41FA5}">
                      <a16:colId xmlns:a16="http://schemas.microsoft.com/office/drawing/2014/main" val="1437354211"/>
                    </a:ext>
                  </a:extLst>
                </a:gridCol>
                <a:gridCol w="581325">
                  <a:extLst>
                    <a:ext uri="{9D8B030D-6E8A-4147-A177-3AD203B41FA5}">
                      <a16:colId xmlns:a16="http://schemas.microsoft.com/office/drawing/2014/main" val="2479486191"/>
                    </a:ext>
                  </a:extLst>
                </a:gridCol>
                <a:gridCol w="570729">
                  <a:extLst>
                    <a:ext uri="{9D8B030D-6E8A-4147-A177-3AD203B41FA5}">
                      <a16:colId xmlns:a16="http://schemas.microsoft.com/office/drawing/2014/main" val="1896716496"/>
                    </a:ext>
                  </a:extLst>
                </a:gridCol>
                <a:gridCol w="572243">
                  <a:extLst>
                    <a:ext uri="{9D8B030D-6E8A-4147-A177-3AD203B41FA5}">
                      <a16:colId xmlns:a16="http://schemas.microsoft.com/office/drawing/2014/main" val="3435294511"/>
                    </a:ext>
                  </a:extLst>
                </a:gridCol>
                <a:gridCol w="573756">
                  <a:extLst>
                    <a:ext uri="{9D8B030D-6E8A-4147-A177-3AD203B41FA5}">
                      <a16:colId xmlns:a16="http://schemas.microsoft.com/office/drawing/2014/main" val="1421787758"/>
                    </a:ext>
                  </a:extLst>
                </a:gridCol>
                <a:gridCol w="563915">
                  <a:extLst>
                    <a:ext uri="{9D8B030D-6E8A-4147-A177-3AD203B41FA5}">
                      <a16:colId xmlns:a16="http://schemas.microsoft.com/office/drawing/2014/main" val="578045874"/>
                    </a:ext>
                  </a:extLst>
                </a:gridCol>
                <a:gridCol w="572243">
                  <a:extLst>
                    <a:ext uri="{9D8B030D-6E8A-4147-A177-3AD203B41FA5}">
                      <a16:colId xmlns:a16="http://schemas.microsoft.com/office/drawing/2014/main" val="3140339697"/>
                    </a:ext>
                  </a:extLst>
                </a:gridCol>
                <a:gridCol w="568457">
                  <a:extLst>
                    <a:ext uri="{9D8B030D-6E8A-4147-A177-3AD203B41FA5}">
                      <a16:colId xmlns:a16="http://schemas.microsoft.com/office/drawing/2014/main" val="1273520948"/>
                    </a:ext>
                  </a:extLst>
                </a:gridCol>
              </a:tblGrid>
              <a:tr h="3349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Enero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Feb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Mar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Abr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May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Jun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Jul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Ago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Sep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Oct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Nov 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Dic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8067642"/>
                  </a:ext>
                </a:extLst>
              </a:tr>
              <a:tr h="2357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Chile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DR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Mada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Col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BL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ABC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Chile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DR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Mada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Col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BL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ABC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9163400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18389" y="2426038"/>
            <a:ext cx="9661116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Estrategia de comunicación del Proyecto GEF AZE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 Publicaciones mensuales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</a:pPr>
            <a:r>
              <a:rPr kumimoji="0" lang="es-CO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 Página web del Proyecto GEF AZE:</a:t>
            </a:r>
            <a:r>
              <a:rPr kumimoji="0" lang="es-CO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kumimoji="0" lang="es-CO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hlinkClick r:id="rId3"/>
              </a:rPr>
              <a:t>https://zeroextinction.org/gefaze/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</a:pPr>
            <a:r>
              <a:rPr kumimoji="0" lang="es-CO" altLang="en-US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hlinkClick r:id="rId4"/>
              </a:rPr>
              <a:t>  </a:t>
            </a:r>
            <a:r>
              <a:rPr kumimoji="0" lang="es-CO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hlinkClick r:id="rId4"/>
              </a:rPr>
              <a:t>https://www.instagram.com/alliance_for_zero_extinction/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</a:pPr>
            <a:r>
              <a:rPr kumimoji="0" lang="es-CO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 ¿Otros?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 Cada socio colabora / comparte los </a:t>
            </a:r>
            <a:r>
              <a:rPr kumimoji="0" lang="es-CO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posts</a:t>
            </a:r>
            <a:r>
              <a:rPr kumimoji="0" lang="es-CO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del proyecto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 Cada socio aporta al menos 2 </a:t>
            </a:r>
            <a:r>
              <a:rPr kumimoji="0" lang="es-CO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posts</a:t>
            </a:r>
            <a:r>
              <a:rPr kumimoji="0" lang="es-CO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/año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 Los socios pueden compartir los </a:t>
            </a:r>
            <a:r>
              <a:rPr kumimoji="0" lang="es-CO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posts</a:t>
            </a:r>
            <a:r>
              <a:rPr kumimoji="0" lang="es-CO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existentes desde sus cuentas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O" altLang="en-US" sz="1600" b="1" dirty="0"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680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5048" y="2149105"/>
            <a:ext cx="9238488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s-CO" altLang="en-US" sz="2400" b="1" dirty="0">
                <a:latin typeface="+mn-lt"/>
                <a:ea typeface="Times New Roman" panose="02020603050405020304" pitchFamily="18" charset="0"/>
              </a:rPr>
              <a:t>¿Sobre qué publicar?</a:t>
            </a:r>
            <a:endParaRPr lang="en-US" altLang="en-US" sz="2400" dirty="0">
              <a:latin typeface="+mn-lt"/>
            </a:endParaRPr>
          </a:p>
          <a:p>
            <a:pPr lvl="1">
              <a:buFontTx/>
              <a:buChar char="•"/>
            </a:pPr>
            <a:r>
              <a:rPr lang="es-CO" altLang="en-US" sz="2400" dirty="0">
                <a:latin typeface="+mn-lt"/>
                <a:ea typeface="Times New Roman" panose="02020603050405020304" pitchFamily="18" charset="0"/>
              </a:rPr>
              <a:t>  Actualizaciones del proyecto</a:t>
            </a:r>
            <a:endParaRPr lang="en-US" altLang="en-US" sz="2400" dirty="0">
              <a:latin typeface="+mn-lt"/>
            </a:endParaRPr>
          </a:p>
          <a:p>
            <a:pPr lvl="1">
              <a:buFontTx/>
              <a:buChar char="•"/>
            </a:pPr>
            <a:r>
              <a:rPr lang="es-CO" altLang="en-US" sz="2400" dirty="0">
                <a:latin typeface="+mn-lt"/>
                <a:ea typeface="Times New Roman" panose="02020603050405020304" pitchFamily="18" charset="0"/>
              </a:rPr>
              <a:t>  Visitas de campo</a:t>
            </a:r>
            <a:endParaRPr lang="en-US" altLang="en-US" sz="2400" dirty="0">
              <a:latin typeface="+mn-lt"/>
            </a:endParaRPr>
          </a:p>
          <a:p>
            <a:pPr lvl="1">
              <a:buFontTx/>
              <a:buChar char="•"/>
            </a:pPr>
            <a:r>
              <a:rPr lang="es-CO" altLang="en-US" sz="2400" dirty="0">
                <a:latin typeface="+mn-lt"/>
                <a:ea typeface="Times New Roman" panose="02020603050405020304" pitchFamily="18" charset="0"/>
              </a:rPr>
              <a:t>  Noticias de la comunidad sobre el proyecto</a:t>
            </a:r>
            <a:endParaRPr lang="en-US" altLang="en-US" sz="2400" dirty="0">
              <a:latin typeface="+mn-lt"/>
            </a:endParaRPr>
          </a:p>
          <a:p>
            <a:pPr lvl="1">
              <a:buFontTx/>
              <a:buChar char="•"/>
            </a:pPr>
            <a:r>
              <a:rPr lang="es-CO" altLang="en-US" sz="2400" dirty="0">
                <a:latin typeface="+mn-lt"/>
                <a:ea typeface="Times New Roman" panose="02020603050405020304" pitchFamily="18" charset="0"/>
              </a:rPr>
              <a:t>  Fotos</a:t>
            </a:r>
            <a:endParaRPr lang="en-US" altLang="en-US" sz="2400" dirty="0">
              <a:latin typeface="+mn-lt"/>
            </a:endParaRPr>
          </a:p>
          <a:p>
            <a:pPr lvl="1">
              <a:buFontTx/>
              <a:buChar char="•"/>
            </a:pPr>
            <a:r>
              <a:rPr lang="es-CO" altLang="en-US" sz="2400" dirty="0">
                <a:latin typeface="+mn-lt"/>
                <a:ea typeface="Times New Roman" panose="02020603050405020304" pitchFamily="18" charset="0"/>
              </a:rPr>
              <a:t>  Acciones de seguimiento y resultados</a:t>
            </a:r>
            <a:endParaRPr lang="en-US" altLang="en-US" sz="2400" dirty="0">
              <a:latin typeface="+mn-lt"/>
            </a:endParaRPr>
          </a:p>
          <a:p>
            <a:pPr lvl="0"/>
            <a:r>
              <a:rPr lang="es-CO" altLang="en-US" sz="2400" b="1" dirty="0">
                <a:latin typeface="+mn-lt"/>
                <a:ea typeface="Times New Roman" panose="02020603050405020304" pitchFamily="18" charset="0"/>
              </a:rPr>
              <a:t>Audiencia</a:t>
            </a:r>
            <a:endParaRPr lang="en-US" altLang="en-US" sz="2400" dirty="0">
              <a:latin typeface="+mn-lt"/>
            </a:endParaRPr>
          </a:p>
          <a:p>
            <a:pPr lvl="1">
              <a:buFontTx/>
              <a:buChar char="•"/>
            </a:pPr>
            <a:r>
              <a:rPr lang="es-CO" altLang="en-US" sz="2400" dirty="0">
                <a:latin typeface="+mn-lt"/>
                <a:ea typeface="Times New Roman" panose="02020603050405020304" pitchFamily="18" charset="0"/>
              </a:rPr>
              <a:t>  Socios del proyecto</a:t>
            </a:r>
            <a:endParaRPr lang="en-US" altLang="en-US" sz="2400" dirty="0">
              <a:latin typeface="+mn-lt"/>
            </a:endParaRPr>
          </a:p>
          <a:p>
            <a:pPr lvl="1">
              <a:buFontTx/>
              <a:buChar char="•"/>
            </a:pPr>
            <a:r>
              <a:rPr lang="es-CO" altLang="en-US" sz="2400" dirty="0">
                <a:latin typeface="+mn-lt"/>
                <a:ea typeface="Times New Roman" panose="02020603050405020304" pitchFamily="18" charset="0"/>
              </a:rPr>
              <a:t>  Posibles donantes externos</a:t>
            </a:r>
            <a:endParaRPr lang="en-US" altLang="en-US" sz="2400" dirty="0">
              <a:latin typeface="+mn-lt"/>
            </a:endParaRPr>
          </a:p>
          <a:p>
            <a:pPr lvl="1">
              <a:buFontTx/>
              <a:buChar char="•"/>
            </a:pPr>
            <a:r>
              <a:rPr lang="en-US" altLang="en-US" sz="2400" dirty="0">
                <a:latin typeface="+mn-lt"/>
                <a:ea typeface="Times New Roman" panose="02020603050405020304" pitchFamily="18" charset="0"/>
              </a:rPr>
              <a:t>  PNUMA/GEF</a:t>
            </a:r>
            <a:endParaRPr lang="en-US" altLang="en-US" sz="24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O" altLang="en-US" sz="1600" b="1" dirty="0"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997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lvl="0" algn="l"/>
            <a:r>
              <a:rPr lang="es-CO" b="1" dirty="0"/>
              <a:t>Comunicaciones del proyecto</a:t>
            </a:r>
          </a:p>
          <a:p>
            <a:pPr lvl="0" algn="l"/>
            <a:r>
              <a:rPr lang="es-CO" dirty="0"/>
              <a:t>Por favor: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Envíeme información sobre el proyecto en su país </a:t>
            </a:r>
            <a:r>
              <a:rPr lang="es-ES" dirty="0"/>
              <a:t>de acuerdo con el calendario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Si no estás seguro de qué enviar, dímelo y lo hablamos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Por favor,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envíe las cuentas a </a:t>
            </a:r>
            <a:r>
              <a:rPr lang="es-ES" b="1" dirty="0" err="1">
                <a:solidFill>
                  <a:schemeClr val="accent1">
                    <a:lumMod val="75000"/>
                  </a:schemeClr>
                </a:solidFill>
              </a:rPr>
              <a:t>tag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13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lvl="0" algn="l"/>
            <a:r>
              <a:rPr lang="es-CO" b="1" dirty="0"/>
              <a:t>Comunicaciones del proyecto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Por favor, envíe las cuentas a </a:t>
            </a:r>
            <a:r>
              <a:rPr lang="es-ES" dirty="0" err="1"/>
              <a:t>tag</a:t>
            </a:r>
            <a:endParaRPr lang="es-E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dirty="0"/>
              <a:t>@sohconservacionrd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dirty="0"/>
              <a:t>@ambienterd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dirty="0"/>
              <a:t>@birdlife.international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dirty="0"/>
              <a:t>@mmachile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dirty="0"/>
              <a:t>@instituto_humboldt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dirty="0"/>
              <a:t>@minambientecol</a:t>
            </a:r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9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lvl="0" algn="l"/>
            <a:r>
              <a:rPr lang="es-CO" b="1" dirty="0"/>
              <a:t>Comunicaciones del proyecto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Por favor,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utilizar los logotipos del GEF y del PNUMA </a:t>
            </a:r>
            <a:r>
              <a:rPr lang="es-ES" dirty="0"/>
              <a:t>en sus comunicaciones y materiales impresos (pancartas, carteles, folletos, etc.) si son relacionados o financiados del proyecto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s-E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242" y="4580795"/>
            <a:ext cx="2625140" cy="19480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271" y="4319496"/>
            <a:ext cx="1818586" cy="231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529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 lnSpcReduction="10000"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b="1" dirty="0"/>
              <a:t>Cofinanciación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SBSTTA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del Proyecto GEF AZE y de la COP de Biodiversidad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Diálogos del CDB</a:t>
            </a:r>
            <a:endParaRPr lang="es-C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Reuniones mensuales: Sugiero la segunda lunes de cada mes a esta hora (14 de mayo, 11 de junio, </a:t>
            </a:r>
            <a:r>
              <a:rPr lang="es-ES" dirty="0" err="1"/>
              <a:t>etca</a:t>
            </a:r>
            <a:r>
              <a:rPr lang="es-E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Reunión</a:t>
            </a:r>
            <a:r>
              <a:rPr lang="en-US" dirty="0"/>
              <a:t> PSC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dirty="0"/>
              <a:t>Comunicaciones del proyecto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99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Cofinanciación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SBSTTA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del Proyecto GEF AZE y de la COP de Biodiversidad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Diálogos del CDB</a:t>
            </a:r>
            <a:endParaRPr lang="es-C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Reuniones mensuales: Sugiero la segunda lunes de cada mes a esta hora (14 de mayo, 11 de junio, </a:t>
            </a:r>
            <a:r>
              <a:rPr lang="es-ES" dirty="0" err="1"/>
              <a:t>etca</a:t>
            </a:r>
            <a:r>
              <a:rPr lang="es-E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Reunión</a:t>
            </a:r>
            <a:r>
              <a:rPr lang="en-US" dirty="0"/>
              <a:t> PSC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dirty="0"/>
              <a:t>Comunicaciones del proyecto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b="1" dirty="0"/>
              <a:t>Otros asuntos?</a:t>
            </a:r>
            <a:endParaRPr lang="en-US" b="1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0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467088" cy="3877754"/>
          </a:xfrm>
        </p:spPr>
        <p:txBody>
          <a:bodyPr>
            <a:normAutofit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lvl="0" algn="l"/>
            <a:r>
              <a:rPr lang="es-ES" b="1" dirty="0"/>
              <a:t>Cofinanciación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Cualquier gasto que haga avanzar el proyecto puede ser cofinanciación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sz="2400" dirty="0"/>
              <a:t>Salarios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sz="2400" dirty="0"/>
              <a:t>Costes de oficina (energía, wifi, </a:t>
            </a:r>
            <a:r>
              <a:rPr lang="es-ES" sz="2400" dirty="0" err="1"/>
              <a:t>etc</a:t>
            </a:r>
            <a:r>
              <a:rPr lang="es-ES" sz="2400" dirty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sz="2400" dirty="0"/>
              <a:t>Transporte y combustible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sz="2400" dirty="0"/>
              <a:t>Cofinanciación en especie, como un vehículo prestado, tiempo de otra organización, o ayuda para el seguimiento por parte de expertos locales</a:t>
            </a:r>
            <a:endParaRPr lang="en-US" sz="2400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05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 lnSpcReduction="10000"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Cofinanciación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b="1" dirty="0"/>
              <a:t>Reunión SBSTTA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del Proyecto GEF AZE y de la COP de Biodiversidad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Diálogos del CDB</a:t>
            </a:r>
            <a:endParaRPr lang="es-C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Reuniones mensuales: Sugiero la segunda lunes de cada mes a esta hora (14 de mayo, 11 de junio, </a:t>
            </a:r>
            <a:r>
              <a:rPr lang="es-ES" dirty="0" err="1"/>
              <a:t>etca</a:t>
            </a:r>
            <a:r>
              <a:rPr lang="es-E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Reunión</a:t>
            </a:r>
            <a:r>
              <a:rPr lang="en-US" dirty="0"/>
              <a:t> PSC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dirty="0"/>
              <a:t>Comunicaciones del proyecto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8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algn="l"/>
            <a:r>
              <a:rPr lang="es-ES" b="1" dirty="0"/>
              <a:t>Reunión SBSTTA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SBSTTA (Nairobi, Kenia) 13–18 mayo 2024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0" algn="l"/>
            <a:r>
              <a:rPr lang="es-ES" dirty="0"/>
              <a:t>Por favor,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envíenme los nombres e información de contacto </a:t>
            </a:r>
            <a:r>
              <a:rPr lang="es-ES" dirty="0"/>
              <a:t>de los participantes de sus países para que podamos invitarles a los eventos relacionados con AZE y KBA.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25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 lnSpcReduction="10000"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Cofinanciación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SBSTTA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b="1" dirty="0"/>
              <a:t>Reunión del Proyecto GEF AZE y de la COP de Biodiversidad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Diálogos del CDB</a:t>
            </a:r>
            <a:endParaRPr lang="es-CO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Reuniones mensuales: Sugiero la segunda lunes de cada mes a esta hora (14 de mayo, 11 de junio, </a:t>
            </a:r>
            <a:r>
              <a:rPr lang="es-ES" dirty="0" err="1"/>
              <a:t>etca</a:t>
            </a:r>
            <a:r>
              <a:rPr lang="es-E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Reunión</a:t>
            </a:r>
            <a:r>
              <a:rPr lang="en-US" dirty="0"/>
              <a:t> PSC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dirty="0"/>
              <a:t>Comunicaciones del proyecto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94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algn="l"/>
            <a:r>
              <a:rPr lang="es-ES" b="1" dirty="0"/>
              <a:t>Reunión del Proyecto GEF AZE y de la COP de Biodiversidad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Tenemos</a:t>
            </a:r>
            <a:r>
              <a:rPr lang="en-US" dirty="0"/>
              <a:t> que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decidir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vamos</a:t>
            </a:r>
            <a:r>
              <a:rPr lang="en-US" dirty="0"/>
              <a:t> a </a:t>
            </a:r>
            <a:r>
              <a:rPr lang="en-US" dirty="0" err="1"/>
              <a:t>proponer</a:t>
            </a:r>
            <a:r>
              <a:rPr lang="en-US" dirty="0"/>
              <a:t> un </a:t>
            </a:r>
            <a:r>
              <a:rPr lang="en-US" dirty="0" err="1"/>
              <a:t>evento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COP y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reunión</a:t>
            </a:r>
            <a:r>
              <a:rPr lang="en-US" dirty="0"/>
              <a:t> del Proyecto GEF AZE </a:t>
            </a:r>
            <a:r>
              <a:rPr lang="en-US" dirty="0" err="1"/>
              <a:t>durante</a:t>
            </a:r>
            <a:r>
              <a:rPr lang="en-US" dirty="0"/>
              <a:t> la COP</a:t>
            </a:r>
          </a:p>
          <a:p>
            <a:pPr lvl="1" algn="l"/>
            <a:r>
              <a:rPr lang="en-US" dirty="0"/>
              <a:t>     COP16 (Cali, Colombia) 21 </a:t>
            </a:r>
            <a:r>
              <a:rPr lang="en-US" dirty="0" err="1"/>
              <a:t>octubre</a:t>
            </a:r>
            <a:r>
              <a:rPr lang="en-US" dirty="0"/>
              <a:t>–1 </a:t>
            </a:r>
            <a:r>
              <a:rPr lang="en-US" dirty="0" err="1"/>
              <a:t>noviembre</a:t>
            </a:r>
            <a:r>
              <a:rPr lang="en-US" dirty="0"/>
              <a:t> 2024</a:t>
            </a:r>
          </a:p>
          <a:p>
            <a:pPr lvl="1" algn="l"/>
            <a:endParaRPr lang="en-U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 err="1"/>
              <a:t>Ventajas</a:t>
            </a:r>
            <a:r>
              <a:rPr lang="en-US" dirty="0"/>
              <a:t>: </a:t>
            </a:r>
            <a:r>
              <a:rPr lang="es-ES" dirty="0"/>
              <a:t>Difundir información sobre nuestro proyecto a un público mundial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b="1" dirty="0"/>
              <a:t>Desventajas</a:t>
            </a:r>
            <a:r>
              <a:rPr lang="es-ES" dirty="0"/>
              <a:t>: La COP podría ser una distracción para la reunión de nuestro proyecto</a:t>
            </a:r>
            <a:endParaRPr lang="en-U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18" t="24566" r="36091" b="14505"/>
          <a:stretch/>
        </p:blipFill>
        <p:spPr>
          <a:xfrm>
            <a:off x="198265" y="3858768"/>
            <a:ext cx="1133565" cy="16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654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 lnSpcReduction="10000"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Cofinanciación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SBSTTA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Reunión del Proyecto GEF AZE y de la COP de Biodiversidad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b="1" dirty="0"/>
              <a:t>Diálogos del CDB</a:t>
            </a:r>
            <a:endParaRPr lang="es-CO" b="1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Reuniones mensuales: Sugiero la segunda lunes de cada mes a esta hora (14 de mayo, 11 de junio, </a:t>
            </a:r>
            <a:r>
              <a:rPr lang="es-ES" dirty="0" err="1"/>
              <a:t>etca</a:t>
            </a:r>
            <a:r>
              <a:rPr lang="es-ES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Reunión</a:t>
            </a:r>
            <a:r>
              <a:rPr lang="en-US" dirty="0"/>
              <a:t> PSC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CO" dirty="0"/>
              <a:t>Comunicaciones del proyecto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1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048" y="1185037"/>
            <a:ext cx="9144000" cy="662051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Reunión del Proyecto GEF AZE </a:t>
            </a:r>
            <a:r>
              <a:rPr lang="es-ES" dirty="0"/>
              <a:t/>
            </a:r>
            <a:br>
              <a:rPr lang="es-ES" dirty="0"/>
            </a:br>
            <a:r>
              <a:rPr lang="es-ES" sz="4000" dirty="0"/>
              <a:t>22 de abril 2024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03590"/>
            <a:ext cx="9144000" cy="3877754"/>
          </a:xfrm>
        </p:spPr>
        <p:txBody>
          <a:bodyPr>
            <a:normAutofit/>
          </a:bodyPr>
          <a:lstStyle/>
          <a:p>
            <a:pPr algn="l"/>
            <a:r>
              <a:rPr lang="es-ES" b="1" dirty="0"/>
              <a:t>AGENDA</a:t>
            </a:r>
            <a:endParaRPr lang="en-US" dirty="0"/>
          </a:p>
          <a:p>
            <a:pPr algn="l"/>
            <a:r>
              <a:rPr lang="es-ES" b="1" dirty="0"/>
              <a:t>Diálogos del CDB</a:t>
            </a:r>
            <a:endParaRPr lang="es-CO" b="1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Diálogo regional sobre estrategias y planes de acción nacionales en materia de biodiversidad para América Latina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dirty="0"/>
              <a:t>25-28 de junio de 2024 – Lima, Perú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Taller subregional de capacitación sobre la Meta 3 del Marco Global de Biodiversidad de Kunming-Montreal para países de América Latina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dirty="0"/>
              <a:t>9 al 13 de junio de 2024 – Costa Rica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Más información: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https://www.cbd.int/meetings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Google Shape;354;p2"/>
          <p:cNvSpPr/>
          <p:nvPr/>
        </p:nvSpPr>
        <p:spPr>
          <a:xfrm>
            <a:off x="10204705" y="224917"/>
            <a:ext cx="1609344" cy="6303899"/>
          </a:xfrm>
          <a:custGeom>
            <a:avLst/>
            <a:gdLst/>
            <a:ahLst/>
            <a:cxnLst/>
            <a:rect l="l" t="t" r="r" b="b"/>
            <a:pathLst>
              <a:path w="2005939" h="10035394" extrusionOk="0">
                <a:moveTo>
                  <a:pt x="0" y="0"/>
                </a:moveTo>
                <a:lnTo>
                  <a:pt x="2005940" y="0"/>
                </a:lnTo>
                <a:lnTo>
                  <a:pt x="2005940" y="10035394"/>
                </a:lnTo>
                <a:lnTo>
                  <a:pt x="0" y="10035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506" r="-50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6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A854B4791E1DD4595AED9181FF3E0AC" ma:contentTypeVersion="15" ma:contentTypeDescription="Crear nuevo documento." ma:contentTypeScope="" ma:versionID="8ad0b37bb026fbdefca4e40cfd4a6782">
  <xsd:schema xmlns:xsd="http://www.w3.org/2001/XMLSchema" xmlns:xs="http://www.w3.org/2001/XMLSchema" xmlns:p="http://schemas.microsoft.com/office/2006/metadata/properties" xmlns:ns2="a424c09d-1c4b-4251-b77b-679941b6a2cf" xmlns:ns3="73d948e2-3334-4276-919a-d2d4df259862" targetNamespace="http://schemas.microsoft.com/office/2006/metadata/properties" ma:root="true" ma:fieldsID="da03a7e87252bfca4a64859879f62f2d" ns2:_="" ns3:_="">
    <xsd:import namespace="a424c09d-1c4b-4251-b77b-679941b6a2cf"/>
    <xsd:import namespace="73d948e2-3334-4276-919a-d2d4df25986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24c09d-1c4b-4251-b77b-679941b6a2c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Etiquetas de imagen" ma:readOnly="false" ma:fieldId="{5cf76f15-5ced-4ddc-b409-7134ff3c332f}" ma:taxonomyMulti="true" ma:sspId="7beb968c-8ea1-4092-bc4f-c671fdfc68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948e2-3334-4276-919a-d2d4df25986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e4c6df33-0594-474a-b6a2-f9fd839c9c7e}" ma:internalName="TaxCatchAll" ma:showField="CatchAllData" ma:web="73d948e2-3334-4276-919a-d2d4df2598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24c09d-1c4b-4251-b77b-679941b6a2cf">
      <Terms xmlns="http://schemas.microsoft.com/office/infopath/2007/PartnerControls"/>
    </lcf76f155ced4ddcb4097134ff3c332f>
    <TaxCatchAll xmlns="73d948e2-3334-4276-919a-d2d4df259862" xsi:nil="true"/>
  </documentManagement>
</p:properties>
</file>

<file path=customXml/itemProps1.xml><?xml version="1.0" encoding="utf-8"?>
<ds:datastoreItem xmlns:ds="http://schemas.openxmlformats.org/officeDocument/2006/customXml" ds:itemID="{51E721BC-E344-4BA9-A722-913B0D2BDD7C}"/>
</file>

<file path=customXml/itemProps2.xml><?xml version="1.0" encoding="utf-8"?>
<ds:datastoreItem xmlns:ds="http://schemas.openxmlformats.org/officeDocument/2006/customXml" ds:itemID="{7CCA2647-1ACC-42EC-B640-81F47C6DEEF1}"/>
</file>

<file path=customXml/itemProps3.xml><?xml version="1.0" encoding="utf-8"?>
<ds:datastoreItem xmlns:ds="http://schemas.openxmlformats.org/officeDocument/2006/customXml" ds:itemID="{BDC09586-6D9A-43F7-A472-CFF2622CEF6B}"/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1108</Words>
  <Application>Microsoft Office PowerPoint</Application>
  <PresentationFormat>Widescreen</PresentationFormat>
  <Paragraphs>192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Office Theme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  <vt:lpstr>Reunión del Proyecto GEF AZE  22 de abril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del Proyecto GEF AZE  6 de marzo 2024</dc:title>
  <dc:creator>Amy Upgren</dc:creator>
  <cp:lastModifiedBy>Amy Upgren</cp:lastModifiedBy>
  <cp:revision>48</cp:revision>
  <dcterms:created xsi:type="dcterms:W3CDTF">2024-03-03T12:43:03Z</dcterms:created>
  <dcterms:modified xsi:type="dcterms:W3CDTF">2024-04-23T21:53:05Z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0x010100CA854B4791E1DD4595AED9181FF3E0AC</vt:lpwstr>
  </property>
</Properties>
</file>