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BFE2C2-3B7F-442A-A744-AD2AC999AE9B}">
  <a:tblStyle styleId="{F3BFE2C2-3B7F-442A-A744-AD2AC999AE9B}"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4C69937E-165F-463F-8FD6-615E56FA7F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9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ca562165b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ca562165b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bca562165b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ca562165b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ca562165b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bca562165b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ca562165b_1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ca562165b_1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bca562165b_1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c8d5c5e7b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bc8d5c5e7b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c8d5c5e7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bc8d5c5e7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c8d5c5e7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bc8d5c5e7b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c8d5c5e7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bc8d5c5e7b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c8d5c5e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bc8d5c5e7b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c8d5c5e7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bc8d5c5e7b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_cover_flags">
  <p:cSld name="front_cover_flag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2"/>
          <p:cNvSpPr/>
          <p:nvPr/>
        </p:nvSpPr>
        <p:spPr>
          <a:xfrm>
            <a:off x="6010507" y="409827"/>
            <a:ext cx="3154131" cy="40434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 name="Google Shape;13;p2"/>
          <p:cNvSpPr txBox="1">
            <a:spLocks noGrp="1"/>
          </p:cNvSpPr>
          <p:nvPr>
            <p:ph type="body" idx="1"/>
          </p:nvPr>
        </p:nvSpPr>
        <p:spPr>
          <a:xfrm>
            <a:off x="-41300" y="2232000"/>
            <a:ext cx="9204232" cy="147955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venir"/>
                <a:ea typeface="Avenir"/>
                <a:cs typeface="Avenir"/>
                <a:sym typeface="Avenir"/>
              </a:defRPr>
            </a:lvl1pPr>
            <a:lvl2pPr marL="914400" marR="0" lvl="1" indent="-22860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venir"/>
                <a:ea typeface="Avenir"/>
                <a:cs typeface="Avenir"/>
                <a:sym typeface="Avenir"/>
              </a:defRPr>
            </a:lvl2pPr>
            <a:lvl3pPr marL="1371600" marR="0" lvl="2"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4" name="Google Shape;14;p2"/>
          <p:cNvPicPr preferRelativeResize="0"/>
          <p:nvPr/>
        </p:nvPicPr>
        <p:blipFill rotWithShape="1">
          <a:blip r:embed="rId2">
            <a:alphaModFix/>
          </a:blip>
          <a:srcRect/>
          <a:stretch/>
        </p:blipFill>
        <p:spPr>
          <a:xfrm>
            <a:off x="1739900" y="960438"/>
            <a:ext cx="7345363" cy="177800"/>
          </a:xfrm>
          <a:prstGeom prst="rect">
            <a:avLst/>
          </a:prstGeom>
          <a:noFill/>
          <a:ln>
            <a:noFill/>
          </a:ln>
        </p:spPr>
      </p:pic>
      <p:pic>
        <p:nvPicPr>
          <p:cNvPr id="15" name="Google Shape;15;p2"/>
          <p:cNvPicPr preferRelativeResize="0"/>
          <p:nvPr/>
        </p:nvPicPr>
        <p:blipFill rotWithShape="1">
          <a:blip r:embed="rId3">
            <a:alphaModFix/>
          </a:blip>
          <a:srcRect/>
          <a:stretch/>
        </p:blipFill>
        <p:spPr>
          <a:xfrm>
            <a:off x="152958" y="279400"/>
            <a:ext cx="4227513" cy="717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6"/>
        <p:cNvGrpSpPr/>
        <p:nvPr/>
      </p:nvGrpSpPr>
      <p:grpSpPr>
        <a:xfrm>
          <a:off x="0" y="0"/>
          <a:ext cx="0" cy="0"/>
          <a:chOff x="0" y="0"/>
          <a:chExt cx="0" cy="0"/>
        </a:xfrm>
      </p:grpSpPr>
      <p:sp>
        <p:nvSpPr>
          <p:cNvPr id="17" name="Google Shape;17;p3"/>
          <p:cNvSpPr/>
          <p:nvPr/>
        </p:nvSpPr>
        <p:spPr>
          <a:xfrm>
            <a:off x="4229383" y="409828"/>
            <a:ext cx="4935255" cy="18118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3"/>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 name="Google Shape;19;p3"/>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20" name="Google Shape;20;p3"/>
          <p:cNvSpPr txBox="1">
            <a:spLocks noGrp="1"/>
          </p:cNvSpPr>
          <p:nvPr>
            <p:ph type="body" idx="1"/>
          </p:nvPr>
        </p:nvSpPr>
        <p:spPr>
          <a:xfrm>
            <a:off x="577516" y="1865312"/>
            <a:ext cx="8037257"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lnSpc>
                <a:spcPct val="100000"/>
              </a:lnSpc>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lnSpc>
                <a:spcPct val="100000"/>
              </a:lnSpc>
              <a:spcBef>
                <a:spcPts val="360"/>
              </a:spcBef>
              <a:spcAft>
                <a:spcPts val="0"/>
              </a:spcAft>
              <a:buClr>
                <a:srgbClr val="15C6D9"/>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lnSpc>
                <a:spcPct val="100000"/>
              </a:lnSpc>
              <a:spcBef>
                <a:spcPts val="280"/>
              </a:spcBef>
              <a:spcAft>
                <a:spcPts val="0"/>
              </a:spcAft>
              <a:buClr>
                <a:srgbClr val="15C6D9"/>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lnSpc>
                <a:spcPct val="100000"/>
              </a:lnSpc>
              <a:spcBef>
                <a:spcPts val="440"/>
              </a:spcBef>
              <a:spcAft>
                <a:spcPts val="0"/>
              </a:spcAft>
              <a:buClr>
                <a:srgbClr val="15C6D9"/>
              </a:buClr>
              <a:buSzPts val="2200"/>
              <a:buFont typeface="Arial"/>
              <a:buNone/>
              <a:defRPr sz="2200" b="1" i="1" u="none" strike="noStrike" cap="none">
                <a:solidFill>
                  <a:srgbClr val="15C6D9"/>
                </a:solidFill>
                <a:latin typeface="Avenir"/>
                <a:ea typeface="Avenir"/>
                <a:cs typeface="Avenir"/>
                <a:sym typeface="Avenir"/>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_cover_no flags">
  <p:cSld name="back_cover_no flags">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 name="Google Shape;23;p4"/>
          <p:cNvSpPr/>
          <p:nvPr/>
        </p:nvSpPr>
        <p:spPr>
          <a:xfrm>
            <a:off x="6010507" y="409827"/>
            <a:ext cx="3154131" cy="40434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p4"/>
          <p:cNvSpPr txBox="1">
            <a:spLocks noGrp="1"/>
          </p:cNvSpPr>
          <p:nvPr>
            <p:ph type="body" idx="1"/>
          </p:nvPr>
        </p:nvSpPr>
        <p:spPr>
          <a:xfrm>
            <a:off x="-41300" y="2232000"/>
            <a:ext cx="9204232" cy="147955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1">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1pPr>
            <a:lvl2pPr marL="914400" marR="0" lvl="1"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2pPr>
            <a:lvl3pPr marL="1371600" marR="0" lvl="2"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5" name="Google Shape;25;p4"/>
          <p:cNvPicPr preferRelativeResize="0"/>
          <p:nvPr/>
        </p:nvPicPr>
        <p:blipFill rotWithShape="1">
          <a:blip r:embed="rId2">
            <a:alphaModFix/>
          </a:blip>
          <a:srcRect/>
          <a:stretch/>
        </p:blipFill>
        <p:spPr>
          <a:xfrm>
            <a:off x="152958" y="279400"/>
            <a:ext cx="4227513" cy="717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ront_cover_no flags">
  <p:cSld name="front_cover_no flags">
    <p:spTree>
      <p:nvGrpSpPr>
        <p:cNvPr id="1" name="Shape 26"/>
        <p:cNvGrpSpPr/>
        <p:nvPr/>
      </p:nvGrpSpPr>
      <p:grpSpPr>
        <a:xfrm>
          <a:off x="0" y="0"/>
          <a:ext cx="0" cy="0"/>
          <a:chOff x="0" y="0"/>
          <a:chExt cx="0" cy="0"/>
        </a:xfrm>
      </p:grpSpPr>
      <p:sp>
        <p:nvSpPr>
          <p:cNvPr id="27" name="Google Shape;27;p5"/>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 name="Google Shape;28;p5"/>
          <p:cNvSpPr/>
          <p:nvPr/>
        </p:nvSpPr>
        <p:spPr>
          <a:xfrm>
            <a:off x="6010507" y="409827"/>
            <a:ext cx="3154131" cy="40434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29;p5"/>
          <p:cNvSpPr txBox="1">
            <a:spLocks noGrp="1"/>
          </p:cNvSpPr>
          <p:nvPr>
            <p:ph type="body" idx="1"/>
          </p:nvPr>
        </p:nvSpPr>
        <p:spPr>
          <a:xfrm>
            <a:off x="-41300" y="2232000"/>
            <a:ext cx="9204232" cy="147955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venir"/>
                <a:ea typeface="Avenir"/>
                <a:cs typeface="Avenir"/>
                <a:sym typeface="Avenir"/>
              </a:defRPr>
            </a:lvl1pPr>
            <a:lvl2pPr marL="914400" marR="0" lvl="1" indent="-22860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venir"/>
                <a:ea typeface="Avenir"/>
                <a:cs typeface="Avenir"/>
                <a:sym typeface="Avenir"/>
              </a:defRPr>
            </a:lvl2pPr>
            <a:lvl3pPr marL="1371600" marR="0" lvl="2"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0" name="Google Shape;30;p5"/>
          <p:cNvPicPr preferRelativeResize="0"/>
          <p:nvPr/>
        </p:nvPicPr>
        <p:blipFill rotWithShape="1">
          <a:blip r:embed="rId2">
            <a:alphaModFix/>
          </a:blip>
          <a:srcRect/>
          <a:stretch/>
        </p:blipFill>
        <p:spPr>
          <a:xfrm>
            <a:off x="152958" y="279400"/>
            <a:ext cx="4227513" cy="7175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_text">
  <p:cSld name="picture_text">
    <p:spTree>
      <p:nvGrpSpPr>
        <p:cNvPr id="1" name="Shape 31"/>
        <p:cNvGrpSpPr/>
        <p:nvPr/>
      </p:nvGrpSpPr>
      <p:grpSpPr>
        <a:xfrm>
          <a:off x="0" y="0"/>
          <a:ext cx="0" cy="0"/>
          <a:chOff x="0" y="0"/>
          <a:chExt cx="0" cy="0"/>
        </a:xfrm>
      </p:grpSpPr>
      <p:sp>
        <p:nvSpPr>
          <p:cNvPr id="32" name="Google Shape;32;p6"/>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6"/>
          <p:cNvSpPr>
            <a:spLocks noGrp="1"/>
          </p:cNvSpPr>
          <p:nvPr>
            <p:ph type="pic" idx="2"/>
          </p:nvPr>
        </p:nvSpPr>
        <p:spPr>
          <a:xfrm>
            <a:off x="488753" y="1865312"/>
            <a:ext cx="3244032" cy="3245852"/>
          </a:xfrm>
          <a:prstGeom prst="ellipse">
            <a:avLst/>
          </a:prstGeom>
          <a:noFill/>
          <a:ln>
            <a:noFill/>
          </a:ln>
        </p:spPr>
        <p:txBody>
          <a:bodyPr spcFirstLastPara="1" wrap="square" lIns="91425" tIns="45700" rIns="91425" bIns="45700" anchor="t" anchorCtr="0">
            <a:noAutofit/>
          </a:bodyPr>
          <a:lstStyle>
            <a:lvl1pPr marR="0" lvl="0" algn="ctr" rtl="0">
              <a:lnSpc>
                <a:spcPct val="100000"/>
              </a:lnSpc>
              <a:spcBef>
                <a:spcPts val="280"/>
              </a:spcBef>
              <a:spcAft>
                <a:spcPts val="0"/>
              </a:spcAft>
              <a:buClr>
                <a:srgbClr val="A5A5A5"/>
              </a:buClr>
              <a:buSzPts val="1400"/>
              <a:buFont typeface="Arial"/>
              <a:buNone/>
              <a:defRPr sz="1400" b="0" i="0" u="none" strike="noStrike" cap="none">
                <a:solidFill>
                  <a:srgbClr val="A5A5A5"/>
                </a:solidFill>
                <a:latin typeface="Avenir"/>
                <a:ea typeface="Avenir"/>
                <a:cs typeface="Avenir"/>
                <a:sym typeface="Avenir"/>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 name="Google Shape;34;p6"/>
          <p:cNvSpPr/>
          <p:nvPr/>
        </p:nvSpPr>
        <p:spPr>
          <a:xfrm>
            <a:off x="4229383" y="409828"/>
            <a:ext cx="4935255" cy="18118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5" name="Google Shape;35;p6"/>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36" name="Google Shape;36;p6"/>
          <p:cNvSpPr txBox="1">
            <a:spLocks noGrp="1"/>
          </p:cNvSpPr>
          <p:nvPr>
            <p:ph type="body" idx="1"/>
          </p:nvPr>
        </p:nvSpPr>
        <p:spPr>
          <a:xfrm>
            <a:off x="4096748" y="1865312"/>
            <a:ext cx="4518025"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lnSpc>
                <a:spcPct val="100000"/>
              </a:lnSpc>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lnSpc>
                <a:spcPct val="100000"/>
              </a:lnSpc>
              <a:spcBef>
                <a:spcPts val="360"/>
              </a:spcBef>
              <a:spcAft>
                <a:spcPts val="0"/>
              </a:spcAft>
              <a:buClr>
                <a:srgbClr val="15C6D9"/>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lnSpc>
                <a:spcPct val="100000"/>
              </a:lnSpc>
              <a:spcBef>
                <a:spcPts val="280"/>
              </a:spcBef>
              <a:spcAft>
                <a:spcPts val="0"/>
              </a:spcAft>
              <a:buClr>
                <a:srgbClr val="15C6D9"/>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lnSpc>
                <a:spcPct val="100000"/>
              </a:lnSpc>
              <a:spcBef>
                <a:spcPts val="440"/>
              </a:spcBef>
              <a:spcAft>
                <a:spcPts val="0"/>
              </a:spcAft>
              <a:buClr>
                <a:srgbClr val="15C6D9"/>
              </a:buClr>
              <a:buSzPts val="2200"/>
              <a:buFont typeface="Arial"/>
              <a:buNone/>
              <a:defRPr sz="2200" b="1" i="1" u="none" strike="noStrike" cap="none">
                <a:solidFill>
                  <a:srgbClr val="15C6D9"/>
                </a:solidFill>
                <a:latin typeface="Avenir"/>
                <a:ea typeface="Avenir"/>
                <a:cs typeface="Avenir"/>
                <a:sym typeface="Avenir"/>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pictures">
  <p:cSld name="3 pictures">
    <p:spTree>
      <p:nvGrpSpPr>
        <p:cNvPr id="1" name="Shape 37"/>
        <p:cNvGrpSpPr/>
        <p:nvPr/>
      </p:nvGrpSpPr>
      <p:grpSpPr>
        <a:xfrm>
          <a:off x="0" y="0"/>
          <a:ext cx="0" cy="0"/>
          <a:chOff x="0" y="0"/>
          <a:chExt cx="0" cy="0"/>
        </a:xfrm>
      </p:grpSpPr>
      <p:sp>
        <p:nvSpPr>
          <p:cNvPr id="38" name="Google Shape;38;p7"/>
          <p:cNvSpPr>
            <a:spLocks noGrp="1"/>
          </p:cNvSpPr>
          <p:nvPr>
            <p:ph type="pic" idx="2"/>
          </p:nvPr>
        </p:nvSpPr>
        <p:spPr>
          <a:xfrm>
            <a:off x="262296" y="1744891"/>
            <a:ext cx="2700000" cy="2701515"/>
          </a:xfrm>
          <a:prstGeom prst="ellipse">
            <a:avLst/>
          </a:prstGeom>
          <a:noFill/>
          <a:ln>
            <a:noFill/>
          </a:ln>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9" name="Google Shape;39;p7"/>
          <p:cNvSpPr>
            <a:spLocks noGrp="1"/>
          </p:cNvSpPr>
          <p:nvPr>
            <p:ph type="pic" idx="3"/>
          </p:nvPr>
        </p:nvSpPr>
        <p:spPr>
          <a:xfrm>
            <a:off x="3209718" y="1744891"/>
            <a:ext cx="2700000" cy="2700000"/>
          </a:xfrm>
          <a:prstGeom prst="ellipse">
            <a:avLst/>
          </a:prstGeom>
          <a:noFill/>
          <a:ln>
            <a:noFill/>
          </a:ln>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0" name="Google Shape;40;p7"/>
          <p:cNvSpPr>
            <a:spLocks noGrp="1"/>
          </p:cNvSpPr>
          <p:nvPr>
            <p:ph type="pic" idx="4"/>
          </p:nvPr>
        </p:nvSpPr>
        <p:spPr>
          <a:xfrm>
            <a:off x="6157139" y="1744891"/>
            <a:ext cx="2700000" cy="2700000"/>
          </a:xfrm>
          <a:prstGeom prst="ellipse">
            <a:avLst/>
          </a:prstGeom>
          <a:noFill/>
          <a:ln>
            <a:noFill/>
          </a:ln>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1" name="Google Shape;41;p7"/>
          <p:cNvSpPr/>
          <p:nvPr/>
        </p:nvSpPr>
        <p:spPr>
          <a:xfrm>
            <a:off x="4229383" y="409828"/>
            <a:ext cx="4935255" cy="18118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Calibri"/>
              <a:ea typeface="Calibri"/>
              <a:cs typeface="Calibri"/>
              <a:sym typeface="Calibri"/>
            </a:endParaRPr>
          </a:p>
        </p:txBody>
      </p:sp>
      <p:sp>
        <p:nvSpPr>
          <p:cNvPr id="42" name="Google Shape;42;p7"/>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 name="Google Shape;43;p7"/>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44" name="Google Shape;44;p7"/>
          <p:cNvSpPr txBox="1">
            <a:spLocks noGrp="1"/>
          </p:cNvSpPr>
          <p:nvPr>
            <p:ph type="body" idx="1"/>
          </p:nvPr>
        </p:nvSpPr>
        <p:spPr>
          <a:xfrm>
            <a:off x="262296"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5" name="Google Shape;45;p7"/>
          <p:cNvSpPr txBox="1">
            <a:spLocks noGrp="1"/>
          </p:cNvSpPr>
          <p:nvPr>
            <p:ph type="body" idx="5"/>
          </p:nvPr>
        </p:nvSpPr>
        <p:spPr>
          <a:xfrm>
            <a:off x="3209718"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6" name="Google Shape;46;p7"/>
          <p:cNvSpPr txBox="1">
            <a:spLocks noGrp="1"/>
          </p:cNvSpPr>
          <p:nvPr>
            <p:ph type="body" idx="6"/>
          </p:nvPr>
        </p:nvSpPr>
        <p:spPr>
          <a:xfrm>
            <a:off x="6157139" y="4517033"/>
            <a:ext cx="2700000" cy="11900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1111"/>
              </a:lnSpc>
              <a:spcBef>
                <a:spcPts val="0"/>
              </a:spcBef>
              <a:spcAft>
                <a:spcPts val="0"/>
              </a:spcAft>
              <a:buClr>
                <a:srgbClr val="7F7F7F"/>
              </a:buClr>
              <a:buSzPts val="1800"/>
              <a:buFont typeface="Arial"/>
              <a:buNone/>
              <a:defRPr sz="1800" b="1" i="0" u="none" strike="noStrike" cap="none">
                <a:solidFill>
                  <a:srgbClr val="7F7F7F"/>
                </a:solidFill>
                <a:latin typeface="Avenir"/>
                <a:ea typeface="Avenir"/>
                <a:cs typeface="Avenir"/>
                <a:sym typeface="Avenir"/>
              </a:defRPr>
            </a:lvl1pPr>
            <a:lvl2pPr marL="914400" marR="0" lvl="1" indent="-228600" algn="l"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venir"/>
                <a:ea typeface="Avenir"/>
                <a:cs typeface="Avenir"/>
                <a:sym typeface="Avenir"/>
              </a:defRPr>
            </a:lvl2pPr>
            <a:lvl3pPr marL="1371600" marR="0" lvl="2"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3pPr>
            <a:lvl4pPr marL="1828800" marR="0" lvl="3" indent="-228600" algn="l" rtl="0">
              <a:lnSpc>
                <a:spcPct val="114285"/>
              </a:lnSpc>
              <a:spcBef>
                <a:spcPts val="0"/>
              </a:spcBef>
              <a:spcAft>
                <a:spcPts val="0"/>
              </a:spcAft>
              <a:buClr>
                <a:srgbClr val="7F7F7F"/>
              </a:buClr>
              <a:buSzPts val="1400"/>
              <a:buFont typeface="Arial"/>
              <a:buNone/>
              <a:defRPr sz="1400" b="0" i="0" u="none" strike="noStrike" cap="none">
                <a:solidFill>
                  <a:srgbClr val="7F7F7F"/>
                </a:solidFill>
                <a:latin typeface="Avenir"/>
                <a:ea typeface="Avenir"/>
                <a:cs typeface="Avenir"/>
                <a:sym typeface="Avenir"/>
              </a:defRPr>
            </a:lvl4pPr>
            <a:lvl5pPr marL="2286000" marR="0" lvl="4" indent="-312420" algn="l" rtl="0">
              <a:lnSpc>
                <a:spcPct val="133333"/>
              </a:lnSpc>
              <a:spcBef>
                <a:spcPts val="0"/>
              </a:spcBef>
              <a:spcAft>
                <a:spcPts val="0"/>
              </a:spcAft>
              <a:buClr>
                <a:srgbClr val="7F7F7F"/>
              </a:buClr>
              <a:buSzPts val="1320"/>
              <a:buFont typeface="Merriweather Sans"/>
              <a:buChar char="▸"/>
              <a:defRPr sz="1200" b="0" i="0" u="none" strike="noStrike" cap="none">
                <a:solidFill>
                  <a:srgbClr val="7F7F7F"/>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_text">
  <p:cSld name="table_text">
    <p:spTree>
      <p:nvGrpSpPr>
        <p:cNvPr id="1" name="Shape 47"/>
        <p:cNvGrpSpPr/>
        <p:nvPr/>
      </p:nvGrpSpPr>
      <p:grpSpPr>
        <a:xfrm>
          <a:off x="0" y="0"/>
          <a:ext cx="0" cy="0"/>
          <a:chOff x="0" y="0"/>
          <a:chExt cx="0" cy="0"/>
        </a:xfrm>
      </p:grpSpPr>
      <p:sp>
        <p:nvSpPr>
          <p:cNvPr id="48" name="Google Shape;48;p8"/>
          <p:cNvSpPr>
            <a:spLocks noGrp="1"/>
          </p:cNvSpPr>
          <p:nvPr>
            <p:ph type="tbl" idx="2"/>
          </p:nvPr>
        </p:nvSpPr>
        <p:spPr>
          <a:xfrm>
            <a:off x="488029" y="1865312"/>
            <a:ext cx="3494424" cy="3245852"/>
          </a:xfrm>
          <a:prstGeom prst="rect">
            <a:avLst/>
          </a:prstGeom>
          <a:solidFill>
            <a:schemeClr val="lt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7F7F7F"/>
              </a:buClr>
              <a:buSzPts val="2000"/>
              <a:buFont typeface="Avenir"/>
              <a:buNone/>
              <a:defRPr sz="2000" b="0" i="0" u="none" strike="noStrike" cap="none">
                <a:solidFill>
                  <a:srgbClr val="7F7F7F"/>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9" name="Google Shape;49;p8"/>
          <p:cNvSpPr/>
          <p:nvPr/>
        </p:nvSpPr>
        <p:spPr>
          <a:xfrm>
            <a:off x="4229383" y="409828"/>
            <a:ext cx="4935255" cy="18118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 name="Google Shape;50;p8"/>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 name="Google Shape;51;p8"/>
          <p:cNvPicPr preferRelativeResize="0"/>
          <p:nvPr/>
        </p:nvPicPr>
        <p:blipFill rotWithShape="1">
          <a:blip r:embed="rId2">
            <a:alphaModFix/>
          </a:blip>
          <a:srcRect/>
          <a:stretch/>
        </p:blipFill>
        <p:spPr>
          <a:xfrm>
            <a:off x="7300913" y="5976938"/>
            <a:ext cx="1763712" cy="746125"/>
          </a:xfrm>
          <a:prstGeom prst="rect">
            <a:avLst/>
          </a:prstGeom>
          <a:noFill/>
          <a:ln>
            <a:noFill/>
          </a:ln>
        </p:spPr>
      </p:pic>
      <p:sp>
        <p:nvSpPr>
          <p:cNvPr id="52" name="Google Shape;52;p8"/>
          <p:cNvSpPr txBox="1">
            <a:spLocks noGrp="1"/>
          </p:cNvSpPr>
          <p:nvPr>
            <p:ph type="body" idx="1"/>
          </p:nvPr>
        </p:nvSpPr>
        <p:spPr>
          <a:xfrm>
            <a:off x="4096748" y="1865312"/>
            <a:ext cx="4518025" cy="32458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3333"/>
              </a:lnSpc>
              <a:spcBef>
                <a:spcPts val="0"/>
              </a:spcBef>
              <a:spcAft>
                <a:spcPts val="0"/>
              </a:spcAft>
              <a:buClr>
                <a:srgbClr val="595959"/>
              </a:buClr>
              <a:buSzPts val="3000"/>
              <a:buFont typeface="Arial"/>
              <a:buNone/>
              <a:defRPr sz="3000" b="1" i="0" u="none" strike="noStrike" cap="none">
                <a:solidFill>
                  <a:srgbClr val="595959"/>
                </a:solidFill>
                <a:latin typeface="Avenir"/>
                <a:ea typeface="Avenir"/>
                <a:cs typeface="Avenir"/>
                <a:sym typeface="Avenir"/>
              </a:defRPr>
            </a:lvl1pPr>
            <a:lvl2pPr marL="914400" marR="0" lvl="1" indent="-228600" algn="l" rtl="0">
              <a:lnSpc>
                <a:spcPct val="83333"/>
              </a:lnSpc>
              <a:spcBef>
                <a:spcPts val="400"/>
              </a:spcBef>
              <a:spcAft>
                <a:spcPts val="0"/>
              </a:spcAft>
              <a:buClr>
                <a:srgbClr val="595959"/>
              </a:buClr>
              <a:buSzPts val="2400"/>
              <a:buFont typeface="Arial"/>
              <a:buNone/>
              <a:defRPr sz="2400" b="1" i="1" u="none" strike="noStrike" cap="none">
                <a:solidFill>
                  <a:srgbClr val="595959"/>
                </a:solidFill>
                <a:latin typeface="Avenir"/>
                <a:ea typeface="Avenir"/>
                <a:cs typeface="Avenir"/>
                <a:sym typeface="Avenir"/>
              </a:defRPr>
            </a:lvl2pPr>
            <a:lvl3pPr marL="1371600" marR="0" lvl="2" indent="-228600" algn="l" rtl="0">
              <a:lnSpc>
                <a:spcPct val="100000"/>
              </a:lnSpc>
              <a:spcBef>
                <a:spcPts val="400"/>
              </a:spcBef>
              <a:spcAft>
                <a:spcPts val="0"/>
              </a:spcAft>
              <a:buClr>
                <a:srgbClr val="595959"/>
              </a:buClr>
              <a:buSzPts val="2100"/>
              <a:buFont typeface="Arial"/>
              <a:buNone/>
              <a:defRPr sz="2100" b="0" i="0" u="none" strike="noStrike" cap="none">
                <a:solidFill>
                  <a:srgbClr val="595959"/>
                </a:solidFill>
                <a:latin typeface="Avenir"/>
                <a:ea typeface="Avenir"/>
                <a:cs typeface="Avenir"/>
                <a:sym typeface="Avenir"/>
              </a:defRPr>
            </a:lvl3pPr>
            <a:lvl4pPr marL="1828800" marR="0" lvl="3" indent="-342900" algn="l" rtl="0">
              <a:lnSpc>
                <a:spcPct val="100000"/>
              </a:lnSpc>
              <a:spcBef>
                <a:spcPts val="360"/>
              </a:spcBef>
              <a:spcAft>
                <a:spcPts val="0"/>
              </a:spcAft>
              <a:buClr>
                <a:srgbClr val="15C6D9"/>
              </a:buClr>
              <a:buSzPts val="1800"/>
              <a:buFont typeface="Noto Sans Symbols"/>
              <a:buChar char="▪"/>
              <a:defRPr sz="1800" b="0" i="0" u="none" strike="noStrike" cap="none">
                <a:solidFill>
                  <a:srgbClr val="595959"/>
                </a:solidFill>
                <a:latin typeface="Avenir"/>
                <a:ea typeface="Avenir"/>
                <a:cs typeface="Avenir"/>
                <a:sym typeface="Avenir"/>
              </a:defRPr>
            </a:lvl4pPr>
            <a:lvl5pPr marL="2286000" marR="0" lvl="4" indent="-361950" algn="l" rtl="0">
              <a:lnSpc>
                <a:spcPct val="100000"/>
              </a:lnSpc>
              <a:spcBef>
                <a:spcPts val="280"/>
              </a:spcBef>
              <a:spcAft>
                <a:spcPts val="0"/>
              </a:spcAft>
              <a:buClr>
                <a:srgbClr val="15C6D9"/>
              </a:buClr>
              <a:buSzPts val="2100"/>
              <a:buFont typeface="Arimo"/>
              <a:buChar char="▸"/>
              <a:defRPr sz="1400" b="0" i="0" u="none" strike="noStrike" cap="none">
                <a:solidFill>
                  <a:srgbClr val="595959"/>
                </a:solidFill>
                <a:latin typeface="Avenir"/>
                <a:ea typeface="Avenir"/>
                <a:cs typeface="Avenir"/>
                <a:sym typeface="Avenir"/>
              </a:defRPr>
            </a:lvl5pPr>
            <a:lvl6pPr marL="2743200" marR="0" lvl="5" indent="-228600" algn="ctr" rtl="0">
              <a:lnSpc>
                <a:spcPct val="100000"/>
              </a:lnSpc>
              <a:spcBef>
                <a:spcPts val="440"/>
              </a:spcBef>
              <a:spcAft>
                <a:spcPts val="0"/>
              </a:spcAft>
              <a:buClr>
                <a:srgbClr val="15C6D9"/>
              </a:buClr>
              <a:buSzPts val="2200"/>
              <a:buFont typeface="Arial"/>
              <a:buNone/>
              <a:defRPr sz="2200" b="1" i="1" u="none" strike="noStrike" cap="none">
                <a:solidFill>
                  <a:srgbClr val="15C6D9"/>
                </a:solidFill>
                <a:latin typeface="Avenir"/>
                <a:ea typeface="Avenir"/>
                <a:cs typeface="Avenir"/>
                <a:sym typeface="Avenir"/>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_cover_with flags">
  <p:cSld name="back_cover_with flags">
    <p:spTree>
      <p:nvGrpSpPr>
        <p:cNvPr id="1" name="Shape 53"/>
        <p:cNvGrpSpPr/>
        <p:nvPr/>
      </p:nvGrpSpPr>
      <p:grpSpPr>
        <a:xfrm>
          <a:off x="0" y="0"/>
          <a:ext cx="0" cy="0"/>
          <a:chOff x="0" y="0"/>
          <a:chExt cx="0" cy="0"/>
        </a:xfrm>
      </p:grpSpPr>
      <p:sp>
        <p:nvSpPr>
          <p:cNvPr id="54" name="Google Shape;54;p9"/>
          <p:cNvSpPr>
            <a:spLocks noGrp="1"/>
          </p:cNvSpPr>
          <p:nvPr>
            <p:ph type="pic" idx="2"/>
          </p:nvPr>
        </p:nvSpPr>
        <p:spPr>
          <a:xfrm>
            <a:off x="-25307" y="1495426"/>
            <a:ext cx="9194615" cy="488561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7F7F7F"/>
              </a:buClr>
              <a:buSzPts val="3200"/>
              <a:buFont typeface="Arial"/>
              <a:buNone/>
              <a:defRPr sz="3200" b="0" i="0" u="none" strike="noStrike" cap="none">
                <a:solidFill>
                  <a:srgbClr val="7F7F7F"/>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5" name="Google Shape;55;p9"/>
          <p:cNvSpPr/>
          <p:nvPr/>
        </p:nvSpPr>
        <p:spPr>
          <a:xfrm>
            <a:off x="6010507" y="409827"/>
            <a:ext cx="3154131" cy="40434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9"/>
          <p:cNvSpPr txBox="1">
            <a:spLocks noGrp="1"/>
          </p:cNvSpPr>
          <p:nvPr>
            <p:ph type="body" idx="1"/>
          </p:nvPr>
        </p:nvSpPr>
        <p:spPr>
          <a:xfrm>
            <a:off x="-41300" y="2232000"/>
            <a:ext cx="9204232" cy="147955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1">
            <a:noAutofit/>
          </a:bodyPr>
          <a:lstStyle>
            <a:lvl1pPr marL="457200" marR="0" lvl="0"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1pPr>
            <a:lvl2pPr marL="914400" marR="0" lvl="1"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2pPr>
            <a:lvl3pPr marL="1371600" marR="0" lvl="2"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4pPr>
            <a:lvl5pPr marL="2286000" marR="0" lvl="4" indent="-228600" algn="ct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57" name="Google Shape;57;p9"/>
          <p:cNvPicPr preferRelativeResize="0"/>
          <p:nvPr/>
        </p:nvPicPr>
        <p:blipFill rotWithShape="1">
          <a:blip r:embed="rId2">
            <a:alphaModFix/>
          </a:blip>
          <a:srcRect/>
          <a:stretch/>
        </p:blipFill>
        <p:spPr>
          <a:xfrm>
            <a:off x="1739900" y="960438"/>
            <a:ext cx="7345363" cy="177800"/>
          </a:xfrm>
          <a:prstGeom prst="rect">
            <a:avLst/>
          </a:prstGeom>
          <a:noFill/>
          <a:ln>
            <a:noFill/>
          </a:ln>
        </p:spPr>
      </p:pic>
      <p:pic>
        <p:nvPicPr>
          <p:cNvPr id="58" name="Google Shape;58;p9"/>
          <p:cNvPicPr preferRelativeResize="0"/>
          <p:nvPr/>
        </p:nvPicPr>
        <p:blipFill rotWithShape="1">
          <a:blip r:embed="rId3">
            <a:alphaModFix/>
          </a:blip>
          <a:srcRect/>
          <a:stretch/>
        </p:blipFill>
        <p:spPr>
          <a:xfrm>
            <a:off x="152958" y="279400"/>
            <a:ext cx="4227513" cy="7175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eforum.org/friends-of-ocean-a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3.weforum.org/docs/WEF_Business_case_for_marine_protectio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p:nvPr/>
        </p:nvSpPr>
        <p:spPr>
          <a:xfrm>
            <a:off x="6079210" y="401637"/>
            <a:ext cx="3037800" cy="274500"/>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000000"/>
              </a:buClr>
              <a:buSzPts val="950"/>
              <a:buFont typeface="Arial"/>
              <a:buNone/>
            </a:pPr>
            <a:r>
              <a:rPr lang="en-US" sz="950">
                <a:solidFill>
                  <a:srgbClr val="FFFFFF"/>
                </a:solidFill>
                <a:latin typeface="Avenir"/>
                <a:ea typeface="Avenir"/>
                <a:cs typeface="Avenir"/>
                <a:sym typeface="Avenir"/>
              </a:rPr>
              <a:t>nuevo Proyecto PNUD/FMAM </a:t>
            </a:r>
            <a:r>
              <a:rPr lang="en-US" sz="950" b="0" i="0" u="none" strike="noStrike" cap="none">
                <a:solidFill>
                  <a:srgbClr val="FFFFFF"/>
                </a:solidFill>
                <a:latin typeface="Avenir"/>
                <a:ea typeface="Avenir"/>
                <a:cs typeface="Avenir"/>
                <a:sym typeface="Avenir"/>
              </a:rPr>
              <a:t>PROCARIBE+ (propuesta)</a:t>
            </a:r>
            <a:endParaRPr sz="950" b="0" i="0" u="none" strike="noStrike" cap="none">
              <a:solidFill>
                <a:schemeClr val="dk1"/>
              </a:solidFill>
              <a:latin typeface="Calibri"/>
              <a:ea typeface="Calibri"/>
              <a:cs typeface="Calibri"/>
              <a:sym typeface="Calibri"/>
            </a:endParaRPr>
          </a:p>
        </p:txBody>
      </p:sp>
      <p:pic>
        <p:nvPicPr>
          <p:cNvPr id="64" name="Google Shape;64;p10" descr="A picture containing nature, reef, ocean floor&#10;&#10;Description automatically generated"/>
          <p:cNvPicPr preferRelativeResize="0">
            <a:picLocks noGrp="1"/>
          </p:cNvPicPr>
          <p:nvPr>
            <p:ph type="pic" idx="2"/>
          </p:nvPr>
        </p:nvPicPr>
        <p:blipFill rotWithShape="1">
          <a:blip r:embed="rId3">
            <a:alphaModFix/>
          </a:blip>
          <a:srcRect t="14571" b="14570"/>
          <a:stretch/>
        </p:blipFill>
        <p:spPr>
          <a:xfrm>
            <a:off x="-25307" y="1495426"/>
            <a:ext cx="9194615" cy="4885615"/>
          </a:xfrm>
          <a:prstGeom prst="rect">
            <a:avLst/>
          </a:prstGeom>
          <a:noFill/>
          <a:ln>
            <a:noFill/>
          </a:ln>
        </p:spPr>
      </p:pic>
      <p:sp>
        <p:nvSpPr>
          <p:cNvPr id="65" name="Google Shape;65;p10"/>
          <p:cNvSpPr txBox="1">
            <a:spLocks noGrp="1"/>
          </p:cNvSpPr>
          <p:nvPr>
            <p:ph type="body" idx="1"/>
          </p:nvPr>
        </p:nvSpPr>
        <p:spPr>
          <a:xfrm>
            <a:off x="-41300" y="2232000"/>
            <a:ext cx="9204232" cy="147955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None/>
            </a:pPr>
            <a:r>
              <a:rPr lang="en-US" sz="2500"/>
              <a:t>lo mas esencial </a:t>
            </a:r>
            <a:endParaRPr sz="2500"/>
          </a:p>
          <a:p>
            <a:pPr marL="0" lvl="0" indent="0" algn="ctr" rtl="0">
              <a:lnSpc>
                <a:spcPct val="100000"/>
              </a:lnSpc>
              <a:spcBef>
                <a:spcPts val="0"/>
              </a:spcBef>
              <a:spcAft>
                <a:spcPts val="0"/>
              </a:spcAft>
              <a:buClr>
                <a:schemeClr val="lt1"/>
              </a:buClr>
              <a:buSzPts val="2800"/>
              <a:buNone/>
            </a:pPr>
            <a:r>
              <a:rPr lang="en-US" sz="2500"/>
              <a:t>del nuevo proyecto PNUD/FMAM “PROCARIBE+”: </a:t>
            </a:r>
            <a:endParaRPr sz="2500"/>
          </a:p>
          <a:p>
            <a:pPr marL="622300" lvl="0" indent="0" algn="ctr" rtl="0">
              <a:lnSpc>
                <a:spcPct val="100000"/>
              </a:lnSpc>
              <a:spcBef>
                <a:spcPts val="0"/>
              </a:spcBef>
              <a:spcAft>
                <a:spcPts val="0"/>
              </a:spcAft>
              <a:buClr>
                <a:schemeClr val="lt1"/>
              </a:buClr>
              <a:buSzPts val="2400"/>
              <a:buNone/>
            </a:pPr>
            <a:r>
              <a:rPr lang="en-US" sz="2400" i="1"/>
              <a:t>(propuesta / etapa del PIF)</a:t>
            </a:r>
            <a:endParaRPr/>
          </a:p>
        </p:txBody>
      </p:sp>
      <p:sp>
        <p:nvSpPr>
          <p:cNvPr id="66" name="Google Shape;66;p10"/>
          <p:cNvSpPr/>
          <p:nvPr/>
        </p:nvSpPr>
        <p:spPr>
          <a:xfrm>
            <a:off x="-20638" y="5630863"/>
            <a:ext cx="9199563" cy="1227137"/>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lt1"/>
          </a:solid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10"/>
          <p:cNvSpPr txBox="1"/>
          <p:nvPr/>
        </p:nvSpPr>
        <p:spPr>
          <a:xfrm>
            <a:off x="989269" y="6506838"/>
            <a:ext cx="7179747" cy="2385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25"/>
              <a:buFont typeface="Arial"/>
              <a:buNone/>
            </a:pPr>
            <a:r>
              <a:rPr lang="en-US" sz="925" b="1" i="1" u="none" strike="noStrike" cap="none">
                <a:solidFill>
                  <a:srgbClr val="7F7F7F"/>
                </a:solidFill>
                <a:latin typeface="Avenir"/>
                <a:ea typeface="Avenir"/>
                <a:cs typeface="Avenir"/>
                <a:sym typeface="Avenir"/>
              </a:rPr>
              <a:t>Catalyzing implementation of the Strategic Action Programme for the Caribbean and North Brazil Shelf LME’s (2015-2020)</a:t>
            </a:r>
            <a:endParaRPr sz="925" b="1" i="1" u="none" strike="noStrike" cap="none">
              <a:solidFill>
                <a:srgbClr val="7F7F7F"/>
              </a:solidFill>
              <a:latin typeface="Avenir"/>
              <a:ea typeface="Avenir"/>
              <a:cs typeface="Avenir"/>
              <a:sym typeface="Avenir"/>
            </a:endParaRPr>
          </a:p>
        </p:txBody>
      </p:sp>
      <p:sp>
        <p:nvSpPr>
          <p:cNvPr id="68" name="Google Shape;68;p10"/>
          <p:cNvSpPr/>
          <p:nvPr/>
        </p:nvSpPr>
        <p:spPr>
          <a:xfrm>
            <a:off x="1712259" y="887506"/>
            <a:ext cx="7431741" cy="35858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9" name="Google Shape;69;p10"/>
          <p:cNvPicPr preferRelativeResize="0"/>
          <p:nvPr/>
        </p:nvPicPr>
        <p:blipFill rotWithShape="1">
          <a:blip r:embed="rId4">
            <a:alphaModFix/>
          </a:blip>
          <a:srcRect/>
          <a:stretch/>
        </p:blipFill>
        <p:spPr>
          <a:xfrm>
            <a:off x="1828800" y="917089"/>
            <a:ext cx="6266329" cy="18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Google Shape;128;p19"/>
          <p:cNvGraphicFramePr/>
          <p:nvPr>
            <p:extLst>
              <p:ext uri="{D42A27DB-BD31-4B8C-83A1-F6EECF244321}">
                <p14:modId xmlns:p14="http://schemas.microsoft.com/office/powerpoint/2010/main" val="1766495120"/>
              </p:ext>
            </p:extLst>
          </p:nvPr>
        </p:nvGraphicFramePr>
        <p:xfrm>
          <a:off x="1065950" y="930800"/>
          <a:ext cx="6536175" cy="2986830"/>
        </p:xfrm>
        <a:graphic>
          <a:graphicData uri="http://schemas.openxmlformats.org/drawingml/2006/table">
            <a:tbl>
              <a:tblPr>
                <a:noFill/>
                <a:tableStyleId>{4C69937E-165F-463F-8FD6-615E56FA7F4B}</a:tableStyleId>
              </a:tblPr>
              <a:tblGrid>
                <a:gridCol w="2260700">
                  <a:extLst>
                    <a:ext uri="{9D8B030D-6E8A-4147-A177-3AD203B41FA5}">
                      <a16:colId xmlns:a16="http://schemas.microsoft.com/office/drawing/2014/main" val="20000"/>
                    </a:ext>
                  </a:extLst>
                </a:gridCol>
                <a:gridCol w="427547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US" b="1"/>
                        <a:t>Desglose</a:t>
                      </a:r>
                      <a:endParaRPr b="1"/>
                    </a:p>
                  </a:txBody>
                  <a:tcPr marL="91425" marR="91425" marT="91425" marB="91425"/>
                </a:tc>
                <a:tc>
                  <a:txBody>
                    <a:bodyPr/>
                    <a:lstStyle/>
                    <a:p>
                      <a:pPr marL="0" lvl="0" indent="0" algn="ctr" rtl="0">
                        <a:spcBef>
                          <a:spcPts val="0"/>
                        </a:spcBef>
                        <a:spcAft>
                          <a:spcPts val="0"/>
                        </a:spcAft>
                        <a:buNone/>
                      </a:pPr>
                      <a:r>
                        <a:rPr lang="en-US" b="1"/>
                        <a:t>beca GEF (en miles de USD)</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US"/>
                        <a:t>Componente 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a:t>1,911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a:t>Componente 2</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a:t>1,865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US"/>
                        <a:t>Componente 3</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a:t>9,452</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US"/>
                        <a:t>Componente 4</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a:t>1,466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US"/>
                        <a:t>Costos de Manejo 5%</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dirty="0"/>
                        <a:t>735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US"/>
                        <a:t>Beca de Preparacion del Proyecto (PPG)</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dirty="0"/>
                        <a:t>350</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9" name="Google Shape;129;p19"/>
          <p:cNvSpPr txBox="1"/>
          <p:nvPr/>
        </p:nvSpPr>
        <p:spPr>
          <a:xfrm>
            <a:off x="1147875" y="4000500"/>
            <a:ext cx="6611400" cy="14775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US" sz="1200"/>
              <a:t>USD 1 milion de la beca GEF para PROCARIBE+ se destinara a micro-financiamiento/pequeñas donaciones para apoyar acciones que avanzan la implementacion de los programas y planes de accion del CLME+; el Programa de Pequeñas Donaciones (PPD) del FMAM pondra otro USD 1 million a disposicion del proyecto para tales efectos (este USD 1 million del from the GEF Small Grants Programme es adicional a la cifra citada en la tabla)</a:t>
            </a:r>
            <a:endParaRPr sz="1200"/>
          </a:p>
          <a:p>
            <a:pPr marL="457200" lvl="0" indent="0" algn="l" rtl="0">
              <a:spcBef>
                <a:spcPts val="0"/>
              </a:spcBef>
              <a:spcAft>
                <a:spcPts val="0"/>
              </a:spcAft>
              <a:buNone/>
            </a:pP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501866" y="850487"/>
            <a:ext cx="8037300" cy="324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00" i="1" u="sng">
                <a:latin typeface="Avenir"/>
                <a:ea typeface="Avenir"/>
                <a:cs typeface="Avenir"/>
                <a:sym typeface="Avenir"/>
              </a:rPr>
              <a:t>REQU</a:t>
            </a:r>
            <a:r>
              <a:rPr lang="en-US" sz="2700" i="1" u="sng"/>
              <a:t>ERIMIENTOS</a:t>
            </a:r>
            <a:r>
              <a:rPr lang="en-US" sz="2700" i="1" u="sng">
                <a:latin typeface="Avenir"/>
                <a:ea typeface="Avenir"/>
                <a:cs typeface="Avenir"/>
                <a:sym typeface="Avenir"/>
              </a:rPr>
              <a:t>:</a:t>
            </a:r>
            <a:endParaRPr sz="2700" i="1" u="sng">
              <a:latin typeface="Avenir"/>
              <a:ea typeface="Avenir"/>
              <a:cs typeface="Avenir"/>
              <a:sym typeface="Avenir"/>
            </a:endParaRPr>
          </a:p>
          <a:p>
            <a:pPr marL="457200" lvl="0" indent="-368300" algn="l" rtl="0">
              <a:spcBef>
                <a:spcPts val="0"/>
              </a:spcBef>
              <a:spcAft>
                <a:spcPts val="0"/>
              </a:spcAft>
              <a:buSzPts val="2200"/>
              <a:buChar char="●"/>
            </a:pPr>
            <a:r>
              <a:rPr lang="en-US" sz="2200"/>
              <a:t>cartas de endos de los Puntos Focales Operacionales FMAM de los paises participantes</a:t>
            </a:r>
            <a:endParaRPr sz="2200"/>
          </a:p>
          <a:p>
            <a:pPr marL="457200" lvl="0" indent="-368300" algn="l" rtl="0">
              <a:spcBef>
                <a:spcPts val="0"/>
              </a:spcBef>
              <a:spcAft>
                <a:spcPts val="0"/>
              </a:spcAft>
              <a:buSzPts val="2200"/>
              <a:buChar char="●"/>
            </a:pPr>
            <a:r>
              <a:rPr lang="en-US" sz="2200"/>
              <a:t>indicacion preliminar de co-financiamiento nacional (no se requiere carta formal de compromiso de co-financiamiento en esta fase, solo monto indicativo)</a:t>
            </a:r>
            <a:endParaRPr sz="2200"/>
          </a:p>
          <a:p>
            <a:pPr marL="0" lvl="0" indent="0" algn="l" rtl="0">
              <a:spcBef>
                <a:spcPts val="0"/>
              </a:spcBef>
              <a:spcAft>
                <a:spcPts val="0"/>
              </a:spcAft>
              <a:buNone/>
            </a:pPr>
            <a:endParaRPr sz="600" b="0" u="sng"/>
          </a:p>
          <a:p>
            <a:pPr marL="0" lvl="0" indent="0" algn="l" rtl="0">
              <a:spcBef>
                <a:spcPts val="0"/>
              </a:spcBef>
              <a:spcAft>
                <a:spcPts val="0"/>
              </a:spcAft>
              <a:buNone/>
            </a:pPr>
            <a:endParaRPr sz="2900" b="0" u="sng"/>
          </a:p>
          <a:p>
            <a:pPr marL="0" lvl="0" indent="0" algn="l" rtl="0">
              <a:spcBef>
                <a:spcPts val="0"/>
              </a:spcBef>
              <a:spcAft>
                <a:spcPts val="0"/>
              </a:spcAft>
              <a:buNone/>
            </a:pPr>
            <a:r>
              <a:rPr lang="en-US" b="0"/>
              <a:t>→ </a:t>
            </a:r>
            <a:r>
              <a:rPr lang="en-US" sz="2900" b="0" u="sng"/>
              <a:t>para cuando</a:t>
            </a:r>
            <a:r>
              <a:rPr lang="en-US" sz="2900" b="0" u="sng">
                <a:latin typeface="Avenir"/>
                <a:ea typeface="Avenir"/>
                <a:cs typeface="Avenir"/>
                <a:sym typeface="Avenir"/>
              </a:rPr>
              <a:t>:</a:t>
            </a:r>
            <a:r>
              <a:rPr lang="en-US" sz="2900"/>
              <a:t> </a:t>
            </a:r>
            <a:r>
              <a:rPr lang="en-US" sz="2900">
                <a:solidFill>
                  <a:srgbClr val="980000"/>
                </a:solidFill>
              </a:rPr>
              <a:t>antes de Marzo 24</a:t>
            </a:r>
            <a:r>
              <a:rPr lang="en-US" sz="2900"/>
              <a:t>, fecha en la cual el PIF debe ser enviado a la Secretaria FMAM</a:t>
            </a:r>
            <a:endParaRPr sz="2900"/>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body" idx="1"/>
          </p:nvPr>
        </p:nvSpPr>
        <p:spPr>
          <a:xfrm>
            <a:off x="426266" y="484912"/>
            <a:ext cx="8037300" cy="324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b="0">
                <a:solidFill>
                  <a:srgbClr val="0000FF"/>
                </a:solidFill>
                <a:latin typeface="Avenir"/>
                <a:ea typeface="Avenir"/>
                <a:cs typeface="Avenir"/>
                <a:sym typeface="Avenir"/>
              </a:rPr>
              <a:t>→ </a:t>
            </a:r>
            <a:r>
              <a:rPr lang="en-US">
                <a:solidFill>
                  <a:srgbClr val="0000FF"/>
                </a:solidFill>
              </a:rPr>
              <a:t>mejoras a/afinamiento de la propuesta?</a:t>
            </a:r>
            <a:endParaRPr>
              <a:solidFill>
                <a:srgbClr val="0000FF"/>
              </a:solidFill>
            </a:endParaRPr>
          </a:p>
          <a:p>
            <a:pPr marL="0" lvl="0" indent="0" algn="l" rtl="0">
              <a:spcBef>
                <a:spcPts val="0"/>
              </a:spcBef>
              <a:spcAft>
                <a:spcPts val="0"/>
              </a:spcAft>
              <a:buNone/>
            </a:pPr>
            <a:endParaRPr sz="1200"/>
          </a:p>
          <a:p>
            <a:pPr marL="0" lvl="0" indent="0" algn="l" rtl="0">
              <a:spcBef>
                <a:spcPts val="0"/>
              </a:spcBef>
              <a:spcAft>
                <a:spcPts val="0"/>
              </a:spcAft>
              <a:buNone/>
            </a:pPr>
            <a:r>
              <a:rPr lang="en-US" i="1">
                <a:solidFill>
                  <a:srgbClr val="5B0F00"/>
                </a:solidFill>
              </a:rPr>
              <a:t>salvo en caso de tratarse de aspectos fundamentales</a:t>
            </a:r>
            <a:r>
              <a:rPr lang="en-US"/>
              <a:t>, esto idealmente se realizara </a:t>
            </a:r>
            <a:r>
              <a:rPr lang="en-US">
                <a:solidFill>
                  <a:srgbClr val="0000FF"/>
                </a:solidFill>
                <a:latin typeface="Avenir"/>
                <a:ea typeface="Avenir"/>
                <a:cs typeface="Avenir"/>
                <a:sym typeface="Avenir"/>
              </a:rPr>
              <a:t>durante el periodo de 12</a:t>
            </a:r>
            <a:r>
              <a:rPr lang="en-US">
                <a:solidFill>
                  <a:srgbClr val="0000FF"/>
                </a:solidFill>
              </a:rPr>
              <a:t> meses de la Fase de Preparacion del Proyecto</a:t>
            </a:r>
            <a:r>
              <a:rPr lang="en-US"/>
              <a:t>, durante la cual se contara con la Beca FMAM de Preparacion de Proyecto (PPG) para apoyar tales esfuerzos</a:t>
            </a: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descr="A picture containing nature, reef, ocean floor&#10;&#10;Description automatically generated"/>
          <p:cNvPicPr preferRelativeResize="0">
            <a:picLocks noGrp="1"/>
          </p:cNvPicPr>
          <p:nvPr>
            <p:ph type="pic" idx="2"/>
          </p:nvPr>
        </p:nvPicPr>
        <p:blipFill rotWithShape="1">
          <a:blip r:embed="rId3">
            <a:alphaModFix/>
          </a:blip>
          <a:srcRect t="14568" b="14575"/>
          <a:stretch/>
        </p:blipFill>
        <p:spPr>
          <a:xfrm>
            <a:off x="-25307" y="1495426"/>
            <a:ext cx="9194700" cy="4885500"/>
          </a:xfrm>
          <a:prstGeom prst="rect">
            <a:avLst/>
          </a:prstGeom>
          <a:noFill/>
          <a:ln>
            <a:noFill/>
          </a:ln>
        </p:spPr>
      </p:pic>
      <p:sp>
        <p:nvSpPr>
          <p:cNvPr id="147" name="Google Shape;147;p22"/>
          <p:cNvSpPr txBox="1">
            <a:spLocks noGrp="1"/>
          </p:cNvSpPr>
          <p:nvPr>
            <p:ph type="body" idx="1"/>
          </p:nvPr>
        </p:nvSpPr>
        <p:spPr>
          <a:xfrm>
            <a:off x="-41300" y="2232000"/>
            <a:ext cx="9204300" cy="1479600"/>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1"/>
              </a:buClr>
              <a:buSzPts val="4400"/>
              <a:buNone/>
            </a:pPr>
            <a:r>
              <a:rPr lang="en-US" sz="4400"/>
              <a:t>Preguntas? </a:t>
            </a:r>
            <a:endParaRPr/>
          </a:p>
          <a:p>
            <a:pPr marL="0" lvl="0" indent="0" algn="ctr" rtl="0">
              <a:lnSpc>
                <a:spcPct val="100000"/>
              </a:lnSpc>
              <a:spcBef>
                <a:spcPts val="0"/>
              </a:spcBef>
              <a:spcAft>
                <a:spcPts val="0"/>
              </a:spcAft>
              <a:buClr>
                <a:schemeClr val="lt1"/>
              </a:buClr>
              <a:buSzPts val="2400"/>
              <a:buNone/>
            </a:pPr>
            <a:r>
              <a:rPr lang="en-US" sz="2400"/>
              <a:t>→ PatrickD@unops.org</a:t>
            </a:r>
            <a:endParaRPr/>
          </a:p>
        </p:txBody>
      </p:sp>
      <p:sp>
        <p:nvSpPr>
          <p:cNvPr id="148" name="Google Shape;148;p22"/>
          <p:cNvSpPr/>
          <p:nvPr/>
        </p:nvSpPr>
        <p:spPr>
          <a:xfrm>
            <a:off x="-20638" y="5630863"/>
            <a:ext cx="9199560" cy="1227136"/>
          </a:xfrm>
          <a:custGeom>
            <a:avLst/>
            <a:gdLst/>
            <a:ahLst/>
            <a:cxnLst/>
            <a:rect l="l" t="t" r="r" b="b"/>
            <a:pathLst>
              <a:path w="22351" h="2552" extrusionOk="0">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lt1"/>
          </a:solid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22"/>
          <p:cNvSpPr txBox="1"/>
          <p:nvPr/>
        </p:nvSpPr>
        <p:spPr>
          <a:xfrm>
            <a:off x="989269" y="6506838"/>
            <a:ext cx="7179600" cy="23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25"/>
              <a:buFont typeface="Arial"/>
              <a:buNone/>
            </a:pPr>
            <a:r>
              <a:rPr lang="en-US" sz="925" b="1" i="1" u="none" strike="noStrike" cap="none">
                <a:solidFill>
                  <a:srgbClr val="7F7F7F"/>
                </a:solidFill>
                <a:latin typeface="Avenir"/>
                <a:ea typeface="Avenir"/>
                <a:cs typeface="Avenir"/>
                <a:sym typeface="Avenir"/>
              </a:rPr>
              <a:t>Catalyzing implementation of the Strategic Action Programme for the Caribbean and North Brazil Shelf LME’s (2015-2020)</a:t>
            </a:r>
            <a:endParaRPr sz="925" b="1" i="1" u="none" strike="noStrike" cap="none">
              <a:solidFill>
                <a:srgbClr val="7F7F7F"/>
              </a:solidFill>
              <a:latin typeface="Avenir"/>
              <a:ea typeface="Avenir"/>
              <a:cs typeface="Avenir"/>
              <a:sym typeface="Avenir"/>
            </a:endParaRPr>
          </a:p>
        </p:txBody>
      </p:sp>
      <p:sp>
        <p:nvSpPr>
          <p:cNvPr id="150" name="Google Shape;150;p22"/>
          <p:cNvSpPr txBox="1"/>
          <p:nvPr/>
        </p:nvSpPr>
        <p:spPr>
          <a:xfrm>
            <a:off x="6079210" y="401637"/>
            <a:ext cx="3037800" cy="274500"/>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000000"/>
              </a:buClr>
              <a:buSzPts val="950"/>
              <a:buFont typeface="Arial"/>
              <a:buNone/>
            </a:pPr>
            <a:r>
              <a:rPr lang="en-US" sz="950">
                <a:solidFill>
                  <a:srgbClr val="FFFFFF"/>
                </a:solidFill>
                <a:latin typeface="Avenir"/>
                <a:ea typeface="Avenir"/>
                <a:cs typeface="Avenir"/>
                <a:sym typeface="Avenir"/>
              </a:rPr>
              <a:t>nuevo Proyecto PNUD/FMAM </a:t>
            </a:r>
            <a:r>
              <a:rPr lang="en-US" sz="950" b="0" i="0" u="none" strike="noStrike" cap="none">
                <a:solidFill>
                  <a:srgbClr val="FFFFFF"/>
                </a:solidFill>
                <a:latin typeface="Avenir"/>
                <a:ea typeface="Avenir"/>
                <a:cs typeface="Avenir"/>
                <a:sym typeface="Avenir"/>
              </a:rPr>
              <a:t>PROCARIBE+ (propuesta)</a:t>
            </a:r>
            <a:endParaRPr sz="95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p:nvPr/>
        </p:nvSpPr>
        <p:spPr>
          <a:xfrm>
            <a:off x="290600" y="747800"/>
            <a:ext cx="8340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r>
              <a:rPr lang="en-US" sz="1800" b="1" i="1" u="none" strike="noStrike" cap="none">
                <a:solidFill>
                  <a:schemeClr val="dk2"/>
                </a:solidFill>
                <a:latin typeface="Calibri"/>
                <a:ea typeface="Calibri"/>
                <a:cs typeface="Calibri"/>
                <a:sym typeface="Calibri"/>
              </a:rPr>
              <a:t>(Direcciones de programación para el </a:t>
            </a:r>
            <a:r>
              <a:rPr lang="en-US" sz="1800" b="1" i="1">
                <a:solidFill>
                  <a:schemeClr val="dk2"/>
                </a:solidFill>
                <a:latin typeface="Calibri"/>
                <a:ea typeface="Calibri"/>
                <a:cs typeface="Calibri"/>
                <a:sym typeface="Calibri"/>
              </a:rPr>
              <a:t>Á</a:t>
            </a:r>
            <a:r>
              <a:rPr lang="en-US" sz="1800" b="1" i="1" u="none" strike="noStrike" cap="none">
                <a:solidFill>
                  <a:schemeClr val="dk2"/>
                </a:solidFill>
                <a:latin typeface="Calibri"/>
                <a:ea typeface="Calibri"/>
                <a:cs typeface="Calibri"/>
                <a:sym typeface="Calibri"/>
              </a:rPr>
              <a:t>rea </a:t>
            </a:r>
            <a:r>
              <a:rPr lang="en-US" sz="1800" b="1" i="1">
                <a:solidFill>
                  <a:schemeClr val="dk2"/>
                </a:solidFill>
                <a:latin typeface="Calibri"/>
                <a:ea typeface="Calibri"/>
                <a:cs typeface="Calibri"/>
                <a:sym typeface="Calibri"/>
              </a:rPr>
              <a:t>F</a:t>
            </a:r>
            <a:r>
              <a:rPr lang="en-US" sz="1800" b="1" i="1" u="none" strike="noStrike" cap="none">
                <a:solidFill>
                  <a:schemeClr val="dk2"/>
                </a:solidFill>
                <a:latin typeface="Calibri"/>
                <a:ea typeface="Calibri"/>
                <a:cs typeface="Calibri"/>
                <a:sym typeface="Calibri"/>
              </a:rPr>
              <a:t>ocal de Aguas </a:t>
            </a:r>
            <a:r>
              <a:rPr lang="en-US" sz="1800" b="1" i="1">
                <a:solidFill>
                  <a:schemeClr val="dk2"/>
                </a:solidFill>
                <a:latin typeface="Calibri"/>
                <a:ea typeface="Calibri"/>
                <a:cs typeface="Calibri"/>
                <a:sym typeface="Calibri"/>
              </a:rPr>
              <a:t>I</a:t>
            </a:r>
            <a:r>
              <a:rPr lang="en-US" sz="1800" b="1" i="1" u="none" strike="noStrike" cap="none">
                <a:solidFill>
                  <a:schemeClr val="dk2"/>
                </a:solidFill>
                <a:latin typeface="Calibri"/>
                <a:ea typeface="Calibri"/>
                <a:cs typeface="Calibri"/>
                <a:sym typeface="Calibri"/>
              </a:rPr>
              <a:t>nternacionales</a:t>
            </a:r>
            <a:r>
              <a:rPr lang="en-US" sz="1800" b="1" i="1" u="none">
                <a:solidFill>
                  <a:schemeClr val="dk2"/>
                </a:solidFill>
                <a:latin typeface="Calibri"/>
                <a:ea typeface="Calibri"/>
                <a:cs typeface="Calibri"/>
                <a:sym typeface="Calibri"/>
              </a:rPr>
              <a:t>)</a:t>
            </a:r>
            <a:endParaRPr sz="1800" b="1" i="1" u="none" strike="noStrike" cap="none">
              <a:solidFill>
                <a:schemeClr val="dk2"/>
              </a:solidFill>
              <a:latin typeface="Calibri"/>
              <a:ea typeface="Calibri"/>
              <a:cs typeface="Calibri"/>
              <a:sym typeface="Calibri"/>
            </a:endParaRPr>
          </a:p>
        </p:txBody>
      </p:sp>
      <p:sp>
        <p:nvSpPr>
          <p:cNvPr id="75" name="Google Shape;75;p11"/>
          <p:cNvSpPr txBox="1"/>
          <p:nvPr/>
        </p:nvSpPr>
        <p:spPr>
          <a:xfrm>
            <a:off x="406825" y="1281775"/>
            <a:ext cx="8456400" cy="552570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1800"/>
              <a:buFont typeface="Arial"/>
              <a:buNone/>
            </a:pPr>
            <a:r>
              <a:rPr lang="en-US" sz="1700">
                <a:solidFill>
                  <a:schemeClr val="dk1"/>
                </a:solidFill>
                <a:latin typeface="Calibri"/>
                <a:ea typeface="Calibri"/>
                <a:cs typeface="Calibri"/>
                <a:sym typeface="Calibri"/>
              </a:rPr>
              <a:t>El Área Foca de Aguas Internacionales del F</a:t>
            </a:r>
            <a:r>
              <a:rPr lang="en-US" sz="1700" b="0" i="0" u="none" strike="noStrike" cap="none">
                <a:solidFill>
                  <a:schemeClr val="dk1"/>
                </a:solidFill>
                <a:latin typeface="Calibri"/>
                <a:ea typeface="Calibri"/>
                <a:cs typeface="Calibri"/>
                <a:sym typeface="Calibri"/>
              </a:rPr>
              <a:t>MAM7 tiene como objetivo catalizar la </a:t>
            </a:r>
            <a:r>
              <a:rPr lang="en-US" sz="1700" b="1" i="0" u="none" strike="noStrike" cap="none">
                <a:solidFill>
                  <a:schemeClr val="dk1"/>
                </a:solidFill>
                <a:latin typeface="Calibri"/>
                <a:ea typeface="Calibri"/>
                <a:cs typeface="Calibri"/>
                <a:sym typeface="Calibri"/>
              </a:rPr>
              <a:t>cooperación multiestatal</a:t>
            </a:r>
            <a:r>
              <a:rPr lang="en-US" sz="1700" b="0" i="0" u="none" strike="noStrike" cap="none">
                <a:solidFill>
                  <a:schemeClr val="dk1"/>
                </a:solidFill>
                <a:latin typeface="Calibri"/>
                <a:ea typeface="Calibri"/>
                <a:cs typeface="Calibri"/>
                <a:sym typeface="Calibri"/>
              </a:rPr>
              <a:t> para </a:t>
            </a:r>
            <a:r>
              <a:rPr lang="en-US" sz="1700" b="1" i="0" u="none" strike="noStrike" cap="none">
                <a:solidFill>
                  <a:schemeClr val="dk1"/>
                </a:solidFill>
                <a:latin typeface="Calibri"/>
                <a:ea typeface="Calibri"/>
                <a:cs typeface="Calibri"/>
                <a:sym typeface="Calibri"/>
              </a:rPr>
              <a:t>"Fortalecer las oportunidades de la </a:t>
            </a:r>
            <a:r>
              <a:rPr lang="en-US" sz="1700" b="1">
                <a:solidFill>
                  <a:schemeClr val="dk1"/>
                </a:solidFill>
                <a:latin typeface="Calibri"/>
                <a:ea typeface="Calibri"/>
                <a:cs typeface="Calibri"/>
                <a:sym typeface="Calibri"/>
              </a:rPr>
              <a:t>E</a:t>
            </a:r>
            <a:r>
              <a:rPr lang="en-US" sz="1700" b="1" i="0" u="none" strike="noStrike" cap="none">
                <a:solidFill>
                  <a:schemeClr val="dk1"/>
                </a:solidFill>
                <a:latin typeface="Calibri"/>
                <a:ea typeface="Calibri"/>
                <a:cs typeface="Calibri"/>
                <a:sym typeface="Calibri"/>
              </a:rPr>
              <a:t>conomía </a:t>
            </a:r>
            <a:r>
              <a:rPr lang="en-US" sz="1700" b="1">
                <a:solidFill>
                  <a:schemeClr val="dk1"/>
                </a:solidFill>
                <a:latin typeface="Calibri"/>
                <a:ea typeface="Calibri"/>
                <a:cs typeface="Calibri"/>
                <a:sym typeface="Calibri"/>
              </a:rPr>
              <a:t>A</a:t>
            </a:r>
            <a:r>
              <a:rPr lang="en-US" sz="1700" b="1" i="0" u="none" strike="noStrike" cap="none">
                <a:solidFill>
                  <a:schemeClr val="dk1"/>
                </a:solidFill>
                <a:latin typeface="Calibri"/>
                <a:ea typeface="Calibri"/>
                <a:cs typeface="Calibri"/>
                <a:sym typeface="Calibri"/>
              </a:rPr>
              <a:t>zul"</a:t>
            </a:r>
            <a:r>
              <a:rPr lang="en-US" sz="1700" b="0" i="0" u="none" strike="noStrike" cap="none">
                <a:solidFill>
                  <a:schemeClr val="dk1"/>
                </a:solidFill>
                <a:latin typeface="Calibri"/>
                <a:ea typeface="Calibri"/>
                <a:cs typeface="Calibri"/>
                <a:sym typeface="Calibri"/>
              </a:rPr>
              <a:t>,</a:t>
            </a:r>
            <a:r>
              <a:rPr lang="en-US" sz="1700">
                <a:solidFill>
                  <a:schemeClr val="dk1"/>
                </a:solidFill>
                <a:latin typeface="Calibri"/>
                <a:ea typeface="Calibri"/>
                <a:cs typeface="Calibri"/>
                <a:sym typeface="Calibri"/>
              </a:rPr>
              <a:t> a través de lo siguiente, entre otras cosas:</a:t>
            </a:r>
            <a:endParaRPr sz="13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285750" marR="0" lvl="0" indent="-279400" algn="l" rtl="0">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Desarrollo de </a:t>
            </a:r>
            <a:r>
              <a:rPr lang="en-US" sz="1700" b="1">
                <a:solidFill>
                  <a:schemeClr val="dk1"/>
                </a:solidFill>
                <a:latin typeface="Calibri"/>
                <a:ea typeface="Calibri"/>
                <a:cs typeface="Calibri"/>
                <a:sym typeface="Calibri"/>
              </a:rPr>
              <a:t>acuerdos de gestión integrada de los océanos (regional y nacional) </a:t>
            </a:r>
            <a:endParaRPr sz="1700" b="0" i="0" u="none" strike="noStrike" cap="none">
              <a:solidFill>
                <a:schemeClr val="dk1"/>
              </a:solidFill>
              <a:latin typeface="Calibri"/>
              <a:ea typeface="Calibri"/>
              <a:cs typeface="Calibri"/>
              <a:sym typeface="Calibri"/>
            </a:endParaRPr>
          </a:p>
          <a:p>
            <a:pPr marL="285750" marR="0" lvl="0" indent="-279400" algn="l" rtl="0">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Desarrollo de iniciativas para abordar las fuentes terrestres de </a:t>
            </a:r>
            <a:r>
              <a:rPr lang="en-US" sz="1700" b="1">
                <a:solidFill>
                  <a:schemeClr val="dk1"/>
                </a:solidFill>
                <a:latin typeface="Calibri"/>
                <a:ea typeface="Calibri"/>
                <a:cs typeface="Calibri"/>
                <a:sym typeface="Calibri"/>
              </a:rPr>
              <a:t>contaminación, la degradación del hábitat y la pesca insostenible</a:t>
            </a:r>
            <a:endParaRPr sz="13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Fomento de una </a:t>
            </a:r>
            <a:r>
              <a:rPr lang="en-US" sz="1700" b="1">
                <a:solidFill>
                  <a:schemeClr val="dk1"/>
                </a:solidFill>
                <a:latin typeface="Calibri"/>
                <a:ea typeface="Calibri"/>
                <a:cs typeface="Calibri"/>
                <a:sym typeface="Calibri"/>
              </a:rPr>
              <a:t>mayor colaboración entre los programas de Grandes Ecosistemas Marinos, los Convenios de Mares Regionales y los Organos Regionales de Pesca</a:t>
            </a:r>
            <a:endParaRPr sz="1700" b="1">
              <a:solidFill>
                <a:schemeClr val="dk1"/>
              </a:solidFill>
              <a:latin typeface="Calibri"/>
              <a:ea typeface="Calibri"/>
              <a:cs typeface="Calibri"/>
              <a:sym typeface="Calibri"/>
            </a:endParaRPr>
          </a:p>
          <a:p>
            <a:pPr marL="285750" marR="0" lvl="0" indent="-27940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Catalizar procesos regionales, como el </a:t>
            </a:r>
            <a:r>
              <a:rPr lang="en-US" sz="1700" b="1" i="0" u="none" strike="noStrike" cap="none">
                <a:solidFill>
                  <a:schemeClr val="dk1"/>
                </a:solidFill>
                <a:latin typeface="Calibri"/>
                <a:ea typeface="Calibri"/>
                <a:cs typeface="Calibri"/>
                <a:sym typeface="Calibri"/>
              </a:rPr>
              <a:t>Análisis de Diagnóstico Transfronterizo/ Programa de Acci</a:t>
            </a:r>
            <a:r>
              <a:rPr lang="en-US" sz="1700" b="1">
                <a:solidFill>
                  <a:schemeClr val="dk1"/>
                </a:solidFill>
                <a:latin typeface="Calibri"/>
                <a:ea typeface="Calibri"/>
                <a:cs typeface="Calibri"/>
                <a:sym typeface="Calibri"/>
              </a:rPr>
              <a:t>o</a:t>
            </a:r>
            <a:r>
              <a:rPr lang="en-US" sz="1700" b="1" i="0" u="none" strike="noStrike" cap="none">
                <a:solidFill>
                  <a:schemeClr val="dk1"/>
                </a:solidFill>
                <a:latin typeface="Calibri"/>
                <a:ea typeface="Calibri"/>
                <a:cs typeface="Calibri"/>
                <a:sym typeface="Calibri"/>
              </a:rPr>
              <a:t>nes Estrat</a:t>
            </a:r>
            <a:r>
              <a:rPr lang="en-US" sz="1700" b="1">
                <a:solidFill>
                  <a:schemeClr val="dk1"/>
                </a:solidFill>
                <a:latin typeface="Calibri"/>
                <a:ea typeface="Calibri"/>
                <a:cs typeface="Calibri"/>
                <a:sym typeface="Calibri"/>
              </a:rPr>
              <a:t>e</a:t>
            </a:r>
            <a:r>
              <a:rPr lang="en-US" sz="1700" b="1" i="0" u="none" strike="noStrike" cap="none">
                <a:solidFill>
                  <a:schemeClr val="dk1"/>
                </a:solidFill>
                <a:latin typeface="Calibri"/>
                <a:ea typeface="Calibri"/>
                <a:cs typeface="Calibri"/>
                <a:sym typeface="Calibri"/>
              </a:rPr>
              <a:t>gicas (</a:t>
            </a:r>
            <a:r>
              <a:rPr lang="en-US" sz="1700" b="1">
                <a:solidFill>
                  <a:schemeClr val="dk1"/>
                </a:solidFill>
                <a:latin typeface="Calibri"/>
                <a:ea typeface="Calibri"/>
                <a:cs typeface="Calibri"/>
                <a:sym typeface="Calibri"/>
              </a:rPr>
              <a:t>ADT</a:t>
            </a:r>
            <a:r>
              <a:rPr lang="en-US" sz="1700" b="1" i="0" u="none" strike="noStrike" cap="none">
                <a:solidFill>
                  <a:schemeClr val="dk1"/>
                </a:solidFill>
                <a:latin typeface="Calibri"/>
                <a:ea typeface="Calibri"/>
                <a:cs typeface="Calibri"/>
                <a:sym typeface="Calibri"/>
              </a:rPr>
              <a:t>/</a:t>
            </a:r>
            <a:r>
              <a:rPr lang="en-US" sz="1700" b="1">
                <a:solidFill>
                  <a:schemeClr val="dk1"/>
                </a:solidFill>
                <a:latin typeface="Calibri"/>
                <a:ea typeface="Calibri"/>
                <a:cs typeface="Calibri"/>
                <a:sym typeface="Calibri"/>
              </a:rPr>
              <a:t>PAE</a:t>
            </a:r>
            <a:r>
              <a:rPr lang="en-US" sz="1700" b="1" i="0" u="none" strike="noStrike" cap="none">
                <a:solidFill>
                  <a:schemeClr val="dk1"/>
                </a:solidFill>
                <a:latin typeface="Calibri"/>
                <a:ea typeface="Calibri"/>
                <a:cs typeface="Calibri"/>
                <a:sym typeface="Calibri"/>
              </a:rPr>
              <a:t>)</a:t>
            </a:r>
            <a:endParaRPr sz="1300" b="1" i="0" u="none" strike="noStrike" cap="none">
              <a:solidFill>
                <a:srgbClr val="000000"/>
              </a:solidFill>
            </a:endParaRPr>
          </a:p>
          <a:p>
            <a:pPr marL="285750" marR="0" lvl="0" indent="-171450" algn="l" rtl="0">
              <a:lnSpc>
                <a:spcPct val="100000"/>
              </a:lnSpc>
              <a:spcBef>
                <a:spcPts val="0"/>
              </a:spcBef>
              <a:spcAft>
                <a:spcPts val="0"/>
              </a:spcAft>
              <a:buClr>
                <a:schemeClr val="dk1"/>
              </a:buClr>
              <a:buSzPts val="1800"/>
              <a:buFont typeface="Arial"/>
              <a:buNone/>
            </a:pPr>
            <a:endParaRPr sz="1700" b="1" i="0" u="none" strike="noStrike" cap="none">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800"/>
              <a:buFont typeface="Arial"/>
              <a:buNone/>
            </a:pPr>
            <a:r>
              <a:rPr lang="en-US" sz="1700">
                <a:solidFill>
                  <a:schemeClr val="dk1"/>
                </a:solidFill>
                <a:latin typeface="Calibri"/>
                <a:ea typeface="Calibri"/>
                <a:cs typeface="Calibri"/>
                <a:sym typeface="Calibri"/>
              </a:rPr>
              <a:t>Las </a:t>
            </a:r>
            <a:r>
              <a:rPr lang="en-US" sz="1700" b="1">
                <a:solidFill>
                  <a:schemeClr val="dk1"/>
                </a:solidFill>
                <a:latin typeface="Calibri"/>
                <a:ea typeface="Calibri"/>
                <a:cs typeface="Calibri"/>
                <a:sym typeface="Calibri"/>
              </a:rPr>
              <a:t>herramientas/acciones prioritarias</a:t>
            </a:r>
            <a:r>
              <a:rPr lang="en-US" sz="1700">
                <a:solidFill>
                  <a:schemeClr val="dk1"/>
                </a:solidFill>
                <a:latin typeface="Calibri"/>
                <a:ea typeface="Calibri"/>
                <a:cs typeface="Calibri"/>
                <a:sym typeface="Calibri"/>
              </a:rPr>
              <a:t> destacadas en las direcciones de programación de AI del FMAM7 incluyen: </a:t>
            </a:r>
            <a:r>
              <a:rPr lang="en-US" sz="1700" b="1">
                <a:solidFill>
                  <a:schemeClr val="dk1"/>
                </a:solidFill>
                <a:latin typeface="Calibri"/>
                <a:ea typeface="Calibri"/>
                <a:cs typeface="Calibri"/>
                <a:sym typeface="Calibri"/>
              </a:rPr>
              <a:t>planificación espacial marina, áreas marinas protegidas</a:t>
            </a:r>
            <a:r>
              <a:rPr lang="en-US" sz="1700">
                <a:solidFill>
                  <a:schemeClr val="dk1"/>
                </a:solidFill>
                <a:latin typeface="Calibri"/>
                <a:ea typeface="Calibri"/>
                <a:cs typeface="Calibri"/>
                <a:sym typeface="Calibri"/>
              </a:rPr>
              <a:t>, desarrollo de </a:t>
            </a:r>
            <a:r>
              <a:rPr lang="en-US" sz="1700" b="1">
                <a:solidFill>
                  <a:schemeClr val="dk1"/>
                </a:solidFill>
                <a:latin typeface="Calibri"/>
                <a:ea typeface="Calibri"/>
                <a:cs typeface="Calibri"/>
                <a:sym typeface="Calibri"/>
              </a:rPr>
              <a:t>estrategias de economía azul</a:t>
            </a:r>
            <a:r>
              <a:rPr lang="en-US" sz="1700">
                <a:solidFill>
                  <a:schemeClr val="dk1"/>
                </a:solidFill>
                <a:latin typeface="Calibri"/>
                <a:ea typeface="Calibri"/>
                <a:cs typeface="Calibri"/>
                <a:sym typeface="Calibri"/>
              </a:rPr>
              <a:t>, esfuerzos de </a:t>
            </a:r>
            <a:r>
              <a:rPr lang="en-US" sz="1700" b="1">
                <a:solidFill>
                  <a:schemeClr val="dk1"/>
                </a:solidFill>
                <a:latin typeface="Calibri"/>
                <a:ea typeface="Calibri"/>
                <a:cs typeface="Calibri"/>
                <a:sym typeface="Calibri"/>
              </a:rPr>
              <a:t>restauración del hábitat</a:t>
            </a:r>
            <a:r>
              <a:rPr lang="en-US" sz="1700">
                <a:solidFill>
                  <a:schemeClr val="dk1"/>
                </a:solidFill>
                <a:latin typeface="Calibri"/>
                <a:ea typeface="Calibri"/>
                <a:cs typeface="Calibri"/>
                <a:sym typeface="Calibri"/>
              </a:rPr>
              <a:t>, acciones contra la pesca ilegal, mecanismos de mercado para apoyar la </a:t>
            </a:r>
            <a:r>
              <a:rPr lang="en-US" sz="1700" b="1">
                <a:solidFill>
                  <a:schemeClr val="dk1"/>
                </a:solidFill>
                <a:latin typeface="Calibri"/>
                <a:ea typeface="Calibri"/>
                <a:cs typeface="Calibri"/>
                <a:sym typeface="Calibri"/>
              </a:rPr>
              <a:t>pesca sostenible</a:t>
            </a:r>
            <a:r>
              <a:rPr lang="en-US" sz="1700">
                <a:solidFill>
                  <a:schemeClr val="dk1"/>
                </a:solidFill>
                <a:latin typeface="Calibri"/>
                <a:ea typeface="Calibri"/>
                <a:cs typeface="Calibri"/>
                <a:sym typeface="Calibri"/>
              </a:rPr>
              <a:t>,</a:t>
            </a:r>
            <a:r>
              <a:rPr lang="en-US" sz="1700" b="1">
                <a:solidFill>
                  <a:schemeClr val="dk1"/>
                </a:solidFill>
                <a:latin typeface="Calibri"/>
                <a:ea typeface="Calibri"/>
                <a:cs typeface="Calibri"/>
                <a:sym typeface="Calibri"/>
              </a:rPr>
              <a:t> enfoque </a:t>
            </a:r>
            <a:r>
              <a:rPr lang="en-US" sz="1700" b="1" i="1">
                <a:solidFill>
                  <a:schemeClr val="dk1"/>
                </a:solidFill>
                <a:latin typeface="Calibri"/>
                <a:ea typeface="Calibri"/>
                <a:cs typeface="Calibri"/>
                <a:sym typeface="Calibri"/>
              </a:rPr>
              <a:t>de la fuente al mar/de la cima al arrecife</a:t>
            </a:r>
            <a:r>
              <a:rPr lang="en-US" sz="1700" b="1">
                <a:solidFill>
                  <a:schemeClr val="dk1"/>
                </a:solidFill>
                <a:latin typeface="Calibri"/>
                <a:ea typeface="Calibri"/>
                <a:cs typeface="Calibri"/>
                <a:sym typeface="Calibri"/>
              </a:rPr>
              <a:t>; participación del sector privado</a:t>
            </a:r>
            <a:r>
              <a:rPr lang="en-US" sz="1700">
                <a:solidFill>
                  <a:schemeClr val="dk1"/>
                </a:solidFill>
                <a:latin typeface="Calibri"/>
                <a:ea typeface="Calibri"/>
                <a:cs typeface="Calibri"/>
                <a:sym typeface="Calibri"/>
              </a:rPr>
              <a:t>, </a:t>
            </a:r>
            <a:r>
              <a:rPr lang="en-US" sz="1700" b="1">
                <a:solidFill>
                  <a:schemeClr val="dk1"/>
                </a:solidFill>
                <a:latin typeface="Calibri"/>
                <a:ea typeface="Calibri"/>
                <a:cs typeface="Calibri"/>
                <a:sym typeface="Calibri"/>
              </a:rPr>
              <a:t>colaboración con IW:LEARN*</a:t>
            </a:r>
            <a:endParaRPr sz="1700" b="0" i="0" u="none" strike="noStrike" cap="none">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600"/>
              <a:buFont typeface="Arial"/>
              <a:buNone/>
            </a:pPr>
            <a:endParaRPr sz="1500" i="1">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600"/>
              <a:buFont typeface="Arial"/>
              <a:buNone/>
            </a:pPr>
            <a:r>
              <a:rPr lang="en-US" sz="1500" b="0" i="1" u="none" strike="noStrike" cap="none">
                <a:solidFill>
                  <a:schemeClr val="dk1"/>
                </a:solidFill>
                <a:latin typeface="Calibri"/>
                <a:ea typeface="Calibri"/>
                <a:cs typeface="Calibri"/>
                <a:sym typeface="Calibri"/>
              </a:rPr>
              <a:t>* la plataforma global de intercambio de conocimientos de</a:t>
            </a:r>
            <a:r>
              <a:rPr lang="en-US" sz="1500" i="1">
                <a:solidFill>
                  <a:schemeClr val="dk1"/>
                </a:solidFill>
                <a:latin typeface="Calibri"/>
                <a:ea typeface="Calibri"/>
                <a:cs typeface="Calibri"/>
                <a:sym typeface="Calibri"/>
              </a:rPr>
              <a:t> AI del FMAM</a:t>
            </a:r>
            <a:br>
              <a:rPr lang="en-US" sz="1700" b="0" i="0" u="none" strike="noStrike" cap="none">
                <a:solidFill>
                  <a:schemeClr val="dk1"/>
                </a:solidFill>
                <a:latin typeface="Calibri"/>
                <a:ea typeface="Calibri"/>
                <a:cs typeface="Calibri"/>
                <a:sym typeface="Calibri"/>
              </a:rPr>
            </a:br>
            <a:endParaRPr sz="1700" b="0" i="0" u="none" strike="noStrike" cap="none">
              <a:solidFill>
                <a:schemeClr val="dk1"/>
              </a:solidFill>
              <a:latin typeface="Calibri"/>
              <a:ea typeface="Calibri"/>
              <a:cs typeface="Calibri"/>
              <a:sym typeface="Calibri"/>
            </a:endParaRPr>
          </a:p>
        </p:txBody>
      </p:sp>
      <p:sp>
        <p:nvSpPr>
          <p:cNvPr id="76" name="Google Shape;76;p11"/>
          <p:cNvSpPr txBox="1"/>
          <p:nvPr/>
        </p:nvSpPr>
        <p:spPr>
          <a:xfrm>
            <a:off x="123975" y="89125"/>
            <a:ext cx="4031400" cy="5850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u="sng">
                <a:solidFill>
                  <a:schemeClr val="dk2"/>
                </a:solidFill>
                <a:latin typeface="Calibri"/>
                <a:ea typeface="Calibri"/>
                <a:cs typeface="Calibri"/>
                <a:sym typeface="Calibri"/>
              </a:rPr>
              <a:t>ANTES DE COMENZAR:</a:t>
            </a:r>
            <a:r>
              <a:rPr lang="en-US" sz="1600" b="1" i="0" u="none" strike="noStrike" cap="none">
                <a:solidFill>
                  <a:schemeClr val="dk2"/>
                </a:solidFill>
                <a:latin typeface="Calibri"/>
                <a:ea typeface="Calibri"/>
                <a:cs typeface="Calibri"/>
                <a:sym typeface="Calibri"/>
              </a:rPr>
              <a:t> ¿Qué busca financiar el FMAM en el marco del FMAM7?</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p:nvPr/>
        </p:nvSpPr>
        <p:spPr>
          <a:xfrm>
            <a:off x="154983" y="678051"/>
            <a:ext cx="7760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Lo que otros tienen que decir</a:t>
            </a:r>
            <a:r>
              <a:rPr lang="en-US" sz="1800" b="0" i="0" u="none" strike="noStrike" cap="none">
                <a:solidFill>
                  <a:schemeClr val="dk1"/>
                </a:solidFill>
                <a:latin typeface="Calibri"/>
                <a:ea typeface="Calibri"/>
                <a:cs typeface="Calibri"/>
                <a:sym typeface="Calibri"/>
              </a:rPr>
              <a:t>: </a:t>
            </a:r>
            <a:r>
              <a:rPr lang="en-US" sz="18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Amigos de la A</a:t>
            </a: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cción Oceánica</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Calibri"/>
              <a:ea typeface="Calibri"/>
              <a:cs typeface="Calibri"/>
              <a:sym typeface="Calibri"/>
            </a:endParaRPr>
          </a:p>
        </p:txBody>
      </p:sp>
      <p:sp>
        <p:nvSpPr>
          <p:cNvPr id="82" name="Google Shape;82;p12"/>
          <p:cNvSpPr txBox="1"/>
          <p:nvPr/>
        </p:nvSpPr>
        <p:spPr>
          <a:xfrm>
            <a:off x="105556" y="1013254"/>
            <a:ext cx="8807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t>
            </a: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 Caso de Negocios </a:t>
            </a:r>
            <a:r>
              <a:rPr lang="en-US" sz="1800" b="1"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(“business case”)</a:t>
            </a: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para la Protección y Conservación Marina</a:t>
            </a:r>
            <a:r>
              <a:rPr lang="en-US"/>
              <a:t>”</a:t>
            </a:r>
            <a:endParaRPr sz="1400" b="0" i="0" u="none" strike="noStrike" cap="none">
              <a:solidFill>
                <a:srgbClr val="000000"/>
              </a:solidFill>
              <a:latin typeface="Arial"/>
              <a:ea typeface="Arial"/>
              <a:cs typeface="Arial"/>
              <a:sym typeface="Arial"/>
            </a:endParaRPr>
          </a:p>
        </p:txBody>
      </p:sp>
      <p:sp>
        <p:nvSpPr>
          <p:cNvPr id="83" name="Google Shape;83;p12"/>
          <p:cNvSpPr txBox="1"/>
          <p:nvPr/>
        </p:nvSpPr>
        <p:spPr>
          <a:xfrm>
            <a:off x="239176" y="1463362"/>
            <a:ext cx="3616500" cy="5479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a:solidFill>
                  <a:schemeClr val="dk1"/>
                </a:solidFill>
                <a:latin typeface="Calibri"/>
                <a:ea typeface="Calibri"/>
                <a:cs typeface="Calibri"/>
                <a:sym typeface="Calibri"/>
              </a:rPr>
              <a:t>Este </a:t>
            </a:r>
            <a:r>
              <a:rPr lang="en-US" b="1">
                <a:solidFill>
                  <a:schemeClr val="dk1"/>
                </a:solidFill>
                <a:latin typeface="Calibri"/>
                <a:ea typeface="Calibri"/>
                <a:cs typeface="Calibri"/>
                <a:sym typeface="Calibri"/>
              </a:rPr>
              <a:t>INFORME DE IMPACTO del Foro Económico Mundial (FEM)</a:t>
            </a:r>
            <a:r>
              <a:rPr lang="en-US">
                <a:solidFill>
                  <a:schemeClr val="dk1"/>
                </a:solidFill>
                <a:latin typeface="Calibri"/>
                <a:ea typeface="Calibri"/>
                <a:cs typeface="Calibri"/>
                <a:sym typeface="Calibri"/>
              </a:rPr>
              <a:t> propone que, para que la protección marina se amplíe con la urgencia necesaria, el caso de negocios debe enmarcarse como parte de un </a:t>
            </a:r>
            <a:r>
              <a:rPr lang="en-US" b="1">
                <a:solidFill>
                  <a:schemeClr val="dk1"/>
                </a:solidFill>
                <a:latin typeface="Calibri"/>
                <a:ea typeface="Calibri"/>
                <a:cs typeface="Calibri"/>
                <a:sym typeface="Calibri"/>
              </a:rPr>
              <a:t>enfoque de gestión integral basado en áreas:</a:t>
            </a:r>
            <a:r>
              <a:rPr lang="en-US">
                <a:solidFill>
                  <a:schemeClr val="dk1"/>
                </a:solidFill>
                <a:latin typeface="Calibri"/>
                <a:ea typeface="Calibri"/>
                <a:cs typeface="Calibri"/>
                <a:sym typeface="Calibri"/>
              </a:rPr>
              <a:t> es decir, </a:t>
            </a:r>
            <a:r>
              <a:rPr lang="en-US" u="sng">
                <a:solidFill>
                  <a:schemeClr val="dk1"/>
                </a:solidFill>
                <a:latin typeface="Calibri"/>
                <a:ea typeface="Calibri"/>
                <a:cs typeface="Calibri"/>
                <a:sym typeface="Calibri"/>
              </a:rPr>
              <a:t>planes espaciales marinos</a:t>
            </a:r>
            <a:r>
              <a:rPr lang="en-US">
                <a:solidFill>
                  <a:schemeClr val="dk1"/>
                </a:solidFill>
                <a:latin typeface="Calibri"/>
                <a:ea typeface="Calibri"/>
                <a:cs typeface="Calibri"/>
                <a:sym typeface="Calibri"/>
              </a:rPr>
              <a:t> en un nivel nacional o regional.</a:t>
            </a:r>
            <a:r>
              <a:rPr lang="en-US" sz="1400" b="0" i="0" u="none" strike="noStrike" cap="none">
                <a:solidFill>
                  <a:schemeClr val="dk1"/>
                </a:solidFill>
                <a:latin typeface="Calibri"/>
                <a:ea typeface="Calibri"/>
                <a:cs typeface="Calibri"/>
                <a:sym typeface="Calibri"/>
              </a:rPr>
              <a:t> La protección debe diseñarse e implementarse en conjunto con las demandas y necesidades de todos los demás usuarios y partes interesadas en las Zonas Económicas Exclusivas (ZEE). Una protección sólida incluso en una minoría significativa del área total del océano seguirá siendo un contrapeso insuficiente si hay una extracción libre para todos en las aguas restantes. </a:t>
            </a:r>
            <a:r>
              <a:rPr lang="en-US">
                <a:solidFill>
                  <a:schemeClr val="dk1"/>
                </a:solidFill>
                <a:latin typeface="Calibri"/>
                <a:ea typeface="Calibri"/>
                <a:cs typeface="Calibri"/>
                <a:sym typeface="Calibri"/>
              </a:rPr>
              <a:t>Estos </a:t>
            </a:r>
            <a:r>
              <a:rPr lang="en-US" b="1">
                <a:solidFill>
                  <a:schemeClr val="dk1"/>
                </a:solidFill>
                <a:latin typeface="Calibri"/>
                <a:ea typeface="Calibri"/>
                <a:cs typeface="Calibri"/>
                <a:sym typeface="Calibri"/>
              </a:rPr>
              <a:t>planes integrales de gestión de los océanos</a:t>
            </a:r>
            <a:r>
              <a:rPr lang="en-US">
                <a:solidFill>
                  <a:schemeClr val="dk1"/>
                </a:solidFill>
                <a:latin typeface="Calibri"/>
                <a:ea typeface="Calibri"/>
                <a:cs typeface="Calibri"/>
                <a:sym typeface="Calibri"/>
              </a:rPr>
              <a:t> deberían </a:t>
            </a:r>
            <a:r>
              <a:rPr lang="en-US" b="1">
                <a:solidFill>
                  <a:schemeClr val="dk1"/>
                </a:solidFill>
                <a:latin typeface="Calibri"/>
                <a:ea typeface="Calibri"/>
                <a:cs typeface="Calibri"/>
                <a:sym typeface="Calibri"/>
              </a:rPr>
              <a:t>combinar la protección (a través de AMP y otras medidas eficaces de conservación basada en áreas)</a:t>
            </a:r>
            <a:r>
              <a:rPr lang="en-US">
                <a:solidFill>
                  <a:schemeClr val="dk1"/>
                </a:solidFill>
                <a:latin typeface="Calibri"/>
                <a:ea typeface="Calibri"/>
                <a:cs typeface="Calibri"/>
                <a:sym typeface="Calibri"/>
              </a:rPr>
              <a:t> con </a:t>
            </a:r>
            <a:r>
              <a:rPr lang="en-US" b="1">
                <a:solidFill>
                  <a:schemeClr val="dk1"/>
                </a:solidFill>
                <a:latin typeface="Calibri"/>
                <a:ea typeface="Calibri"/>
                <a:cs typeface="Calibri"/>
                <a:sym typeface="Calibri"/>
              </a:rPr>
              <a:t>áreas gestionadas de uso mixto</a:t>
            </a:r>
            <a:r>
              <a:rPr lang="en-US">
                <a:solidFill>
                  <a:schemeClr val="dk1"/>
                </a:solidFill>
                <a:latin typeface="Calibri"/>
                <a:ea typeface="Calibri"/>
                <a:cs typeface="Calibri"/>
                <a:sym typeface="Calibri"/>
              </a:rPr>
              <a:t>, así como </a:t>
            </a:r>
            <a:r>
              <a:rPr lang="en-US" b="1">
                <a:solidFill>
                  <a:schemeClr val="dk1"/>
                </a:solidFill>
                <a:latin typeface="Calibri"/>
                <a:ea typeface="Calibri"/>
                <a:cs typeface="Calibri"/>
                <a:sym typeface="Calibri"/>
              </a:rPr>
              <a:t>áreas de industria pesada</a:t>
            </a:r>
            <a:r>
              <a:rPr lang="en-US">
                <a:solidFill>
                  <a:schemeClr val="dk1"/>
                </a:solidFill>
                <a:latin typeface="Calibri"/>
                <a:ea typeface="Calibri"/>
                <a:cs typeface="Calibri"/>
                <a:sym typeface="Calibri"/>
              </a:rPr>
              <a:t>, para </a:t>
            </a:r>
            <a:r>
              <a:rPr lang="en-US" b="1">
                <a:solidFill>
                  <a:schemeClr val="dk1"/>
                </a:solidFill>
                <a:latin typeface="Calibri"/>
                <a:ea typeface="Calibri"/>
                <a:cs typeface="Calibri"/>
                <a:sym typeface="Calibri"/>
              </a:rPr>
              <a:t>lograr</a:t>
            </a:r>
            <a:r>
              <a:rPr lang="en-US">
                <a:solidFill>
                  <a:schemeClr val="dk1"/>
                </a:solidFill>
                <a:latin typeface="Calibri"/>
                <a:ea typeface="Calibri"/>
                <a:cs typeface="Calibri"/>
                <a:sym typeface="Calibri"/>
              </a:rPr>
              <a:t> en conjunto: </a:t>
            </a:r>
            <a:r>
              <a:rPr lang="en-US" b="1">
                <a:solidFill>
                  <a:schemeClr val="dk1"/>
                </a:solidFill>
                <a:latin typeface="Calibri"/>
                <a:ea typeface="Calibri"/>
                <a:cs typeface="Calibri"/>
                <a:sym typeface="Calibri"/>
              </a:rPr>
              <a:t>conservación sostenible de la biodiversidad; seguridad económica; y el bienestar de las comunidades locales</a:t>
            </a:r>
            <a:r>
              <a:rPr lang="en-US">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84" name="Google Shape;84;p12"/>
          <p:cNvSpPr txBox="1"/>
          <p:nvPr/>
        </p:nvSpPr>
        <p:spPr>
          <a:xfrm>
            <a:off x="47424" y="198400"/>
            <a:ext cx="4213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1">
                <a:solidFill>
                  <a:schemeClr val="dk1"/>
                </a:solidFill>
                <a:latin typeface="Calibri"/>
                <a:ea typeface="Calibri"/>
                <a:cs typeface="Calibri"/>
                <a:sym typeface="Calibri"/>
              </a:rPr>
              <a:t>ECONOMÍAS BASADAS EN EL OCÉANO</a:t>
            </a:r>
            <a:endParaRPr sz="1000" b="0" i="0" u="none" strike="noStrike" cap="none">
              <a:solidFill>
                <a:srgbClr val="000000"/>
              </a:solidFill>
              <a:latin typeface="Arial"/>
              <a:ea typeface="Arial"/>
              <a:cs typeface="Arial"/>
              <a:sym typeface="Arial"/>
            </a:endParaRPr>
          </a:p>
        </p:txBody>
      </p:sp>
      <p:pic>
        <p:nvPicPr>
          <p:cNvPr id="85" name="Google Shape;85;p12"/>
          <p:cNvPicPr preferRelativeResize="0"/>
          <p:nvPr/>
        </p:nvPicPr>
        <p:blipFill rotWithShape="1">
          <a:blip r:embed="rId5">
            <a:alphaModFix/>
          </a:blip>
          <a:srcRect/>
          <a:stretch/>
        </p:blipFill>
        <p:spPr>
          <a:xfrm>
            <a:off x="4058618" y="1748785"/>
            <a:ext cx="4783986" cy="2707464"/>
          </a:xfrm>
          <a:prstGeom prst="rect">
            <a:avLst/>
          </a:prstGeom>
          <a:noFill/>
          <a:ln>
            <a:noFill/>
          </a:ln>
        </p:spPr>
      </p:pic>
      <p:sp>
        <p:nvSpPr>
          <p:cNvPr id="86" name="Google Shape;86;p12"/>
          <p:cNvSpPr txBox="1"/>
          <p:nvPr/>
        </p:nvSpPr>
        <p:spPr>
          <a:xfrm>
            <a:off x="4312403" y="4668864"/>
            <a:ext cx="4530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el enfoque de 3 niveles propuesto en el documento</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p:nvPr/>
        </p:nvSpPr>
        <p:spPr>
          <a:xfrm>
            <a:off x="0" y="756246"/>
            <a:ext cx="9113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Calibri"/>
                <a:ea typeface="Calibri"/>
                <a:cs typeface="Calibri"/>
                <a:sym typeface="Calibri"/>
              </a:rPr>
              <a:t>Alguna información de referencia: esfuerzos de Planificación espacial Marina en la región</a:t>
            </a:r>
            <a:endParaRPr sz="1800" b="0" i="0" u="none" strike="noStrike" cap="none">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a:stretch/>
        </p:blipFill>
        <p:spPr>
          <a:xfrm>
            <a:off x="1514475" y="1066800"/>
            <a:ext cx="5920174" cy="4573842"/>
          </a:xfrm>
          <a:prstGeom prst="rect">
            <a:avLst/>
          </a:prstGeom>
          <a:noFill/>
          <a:ln>
            <a:noFill/>
          </a:ln>
        </p:spPr>
      </p:pic>
      <p:sp>
        <p:nvSpPr>
          <p:cNvPr id="93" name="Google Shape;93;p13"/>
          <p:cNvSpPr txBox="1"/>
          <p:nvPr/>
        </p:nvSpPr>
        <p:spPr>
          <a:xfrm>
            <a:off x="321590" y="6319434"/>
            <a:ext cx="6753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a:solidFill>
                  <a:schemeClr val="dk1"/>
                </a:solidFill>
                <a:latin typeface="Calibri"/>
                <a:ea typeface="Calibri"/>
                <a:cs typeface="Calibri"/>
                <a:sym typeface="Calibri"/>
              </a:rPr>
              <a:t>Comentario: Los esfuerzos de MSP ahora también están en curso en Surinam y Guyana a través de un Proyecto de la EU/WWF y se espera que se inicien pronto en los países que participan en el Proyecto GEF “BE CLME+” de FAO/CAF/CRFM</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0" y="655508"/>
            <a:ext cx="91130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Calibri"/>
                <a:ea typeface="Calibri"/>
                <a:cs typeface="Calibri"/>
                <a:sym typeface="Calibri"/>
              </a:rPr>
              <a:t>Alguna información de referencia:</a:t>
            </a:r>
            <a:r>
              <a:rPr lang="en-US" sz="1800" b="1" i="0" u="none" strike="noStrike" cap="none">
                <a:solidFill>
                  <a:schemeClr val="dk1"/>
                </a:solidFill>
                <a:latin typeface="Calibri"/>
                <a:ea typeface="Calibri"/>
                <a:cs typeface="Calibri"/>
                <a:sym typeface="Calibri"/>
              </a:rPr>
              <a:t> comp</a:t>
            </a:r>
            <a:r>
              <a:rPr lang="en-US" sz="1800" b="1">
                <a:solidFill>
                  <a:schemeClr val="dk1"/>
                </a:solidFill>
                <a:latin typeface="Calibri"/>
                <a:ea typeface="Calibri"/>
                <a:cs typeface="Calibri"/>
                <a:sym typeface="Calibri"/>
              </a:rPr>
              <a:t>romisos </a:t>
            </a:r>
            <a:r>
              <a:rPr lang="en-US" sz="1800" b="1" i="0" u="none" strike="noStrike" cap="none">
                <a:solidFill>
                  <a:schemeClr val="dk1"/>
                </a:solidFill>
                <a:latin typeface="Calibri"/>
                <a:ea typeface="Calibri"/>
                <a:cs typeface="Calibri"/>
                <a:sym typeface="Calibri"/>
              </a:rPr>
              <a:t>“30x30”….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9" name="Google Shape;99;p14"/>
          <p:cNvPicPr preferRelativeResize="0"/>
          <p:nvPr/>
        </p:nvPicPr>
        <p:blipFill rotWithShape="1">
          <a:blip r:embed="rId3">
            <a:alphaModFix/>
          </a:blip>
          <a:srcRect/>
          <a:stretch/>
        </p:blipFill>
        <p:spPr>
          <a:xfrm>
            <a:off x="1637300" y="1030637"/>
            <a:ext cx="6047630" cy="4672739"/>
          </a:xfrm>
          <a:prstGeom prst="rect">
            <a:avLst/>
          </a:prstGeom>
          <a:noFill/>
          <a:ln>
            <a:noFill/>
          </a:ln>
        </p:spPr>
      </p:pic>
      <p:sp>
        <p:nvSpPr>
          <p:cNvPr id="100" name="Google Shape;100;p14"/>
          <p:cNvSpPr txBox="1"/>
          <p:nvPr/>
        </p:nvSpPr>
        <p:spPr>
          <a:xfrm>
            <a:off x="433953" y="6307810"/>
            <a:ext cx="6094708"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a:solidFill>
                  <a:schemeClr val="dk1"/>
                </a:solidFill>
                <a:latin typeface="Calibri"/>
                <a:ea typeface="Calibri"/>
                <a:cs typeface="Calibri"/>
                <a:sym typeface="Calibri"/>
              </a:rPr>
              <a:t>Nota importante: somos conscientes de que puede haber una necesidad aún más urgente de mejorar los niveles de gestión / protección en las AMP existentes. El nuevo proyecto puede considerar ambas opciones</a:t>
            </a: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US" sz="1050">
                <a:solidFill>
                  <a:schemeClr val="dk1"/>
                </a:solidFill>
                <a:latin typeface="Calibri"/>
                <a:ea typeface="Calibri"/>
                <a:cs typeface="Calibri"/>
                <a:sym typeface="Calibri"/>
              </a:rPr>
              <a:t>(para ser analizado más a fondo durante la fase de preparación del proyecto)</a:t>
            </a:r>
            <a:endParaRPr sz="105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15"/>
          <p:cNvGraphicFramePr/>
          <p:nvPr/>
        </p:nvGraphicFramePr>
        <p:xfrm>
          <a:off x="273377" y="1140460"/>
          <a:ext cx="8688525" cy="5141010"/>
        </p:xfrm>
        <a:graphic>
          <a:graphicData uri="http://schemas.openxmlformats.org/drawingml/2006/table">
            <a:tbl>
              <a:tblPr firstRow="1" bandRow="1">
                <a:noFill/>
                <a:tableStyleId>{F3BFE2C2-3B7F-442A-A744-AD2AC999AE9B}</a:tableStyleId>
              </a:tblPr>
              <a:tblGrid>
                <a:gridCol w="2385000">
                  <a:extLst>
                    <a:ext uri="{9D8B030D-6E8A-4147-A177-3AD203B41FA5}">
                      <a16:colId xmlns:a16="http://schemas.microsoft.com/office/drawing/2014/main" val="20000"/>
                    </a:ext>
                  </a:extLst>
                </a:gridCol>
                <a:gridCol w="63035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Acrónimo/Concepto</a:t>
                      </a:r>
                      <a:endParaRPr sz="13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Explicación de lo que se propone en el PIF</a:t>
                      </a:r>
                      <a:endParaRPr sz="13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Proyecto PROCARIBE</a:t>
                      </a:r>
                      <a:r>
                        <a:rPr lang="en-US" sz="1700" u="none" strike="noStrike" cap="none">
                          <a:solidFill>
                            <a:schemeClr val="dk2"/>
                          </a:solidFill>
                        </a:rPr>
                        <a:t>+</a:t>
                      </a:r>
                      <a:endParaRPr sz="13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Es el nuevo Proyecto que dará continuidad al trabajo iniciado en el Proyecto CLME+, y a través del cual se pondrá en funcionamiento el Mecanismo de Coordinación Intergubernamental (MCIG) PROCARIBE. </a:t>
                      </a:r>
                      <a:r>
                        <a:rPr lang="en-US" sz="1300" i="1" u="none" strike="noStrike" cap="none">
                          <a:solidFill>
                            <a:schemeClr val="dk2"/>
                          </a:solidFill>
                        </a:rPr>
                        <a:t>(ayuda de memoria: "+</a:t>
                      </a:r>
                      <a:r>
                        <a:rPr lang="en-US" sz="1300" i="1">
                          <a:solidFill>
                            <a:schemeClr val="dk2"/>
                          </a:solidFill>
                        </a:rPr>
                        <a:t>” en inglés siendo “</a:t>
                      </a:r>
                      <a:r>
                        <a:rPr lang="en-US" sz="1300" i="1" u="none" strike="noStrike" cap="none">
                          <a:solidFill>
                            <a:schemeClr val="dk2"/>
                          </a:solidFill>
                        </a:rPr>
                        <a:t>plus</a:t>
                      </a:r>
                      <a:r>
                        <a:rPr lang="en-US" sz="1300" i="1">
                          <a:solidFill>
                            <a:schemeClr val="dk2"/>
                          </a:solidFill>
                        </a:rPr>
                        <a:t>”</a:t>
                      </a:r>
                      <a:r>
                        <a:rPr lang="en-US" sz="1300" i="1" u="none" strike="noStrike" cap="none">
                          <a:solidFill>
                            <a:schemeClr val="dk2"/>
                          </a:solidFill>
                        </a:rPr>
                        <a:t>, con la P de Proyecto"”)</a:t>
                      </a:r>
                      <a:endParaRPr sz="1700" i="1" u="none" strike="noStrike" cap="none">
                        <a:solidFill>
                          <a:schemeClr val="dk2"/>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MCIG PROCARIBE</a:t>
                      </a:r>
                      <a:endParaRPr sz="13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Es el </a:t>
                      </a:r>
                      <a:r>
                        <a:rPr lang="en-US" sz="1700" b="1" u="none" strike="noStrike" cap="none"/>
                        <a:t>mecanismo de coordinación </a:t>
                      </a:r>
                      <a:r>
                        <a:rPr lang="en-US" sz="1700" u="none" strike="noStrike" cap="none"/>
                        <a:t>para el océano que se pondrá en funcionamiento mediante la firma del Memorando de Entendimiento (MdE), que actualmente se está negociando. </a:t>
                      </a:r>
                      <a:r>
                        <a:rPr lang="en-US" sz="1700" b="1" u="none" strike="noStrike" cap="none"/>
                        <a:t>MCIG</a:t>
                      </a:r>
                      <a:r>
                        <a:rPr lang="en-US" sz="1700" u="none" strike="noStrike" cap="none"/>
                        <a:t> significa </a:t>
                      </a:r>
                      <a:r>
                        <a:rPr lang="en-US" sz="1700" u="sng" strike="noStrike" cap="none"/>
                        <a:t>M</a:t>
                      </a:r>
                      <a:r>
                        <a:rPr lang="en-US" sz="1700" u="none" strike="noStrike" cap="none"/>
                        <a:t>ecanismo de </a:t>
                      </a:r>
                      <a:r>
                        <a:rPr lang="en-US" sz="1700" u="sng" strike="noStrike" cap="none"/>
                        <a:t>C</a:t>
                      </a:r>
                      <a:r>
                        <a:rPr lang="en-US" sz="1700" u="none" strike="noStrike" cap="none"/>
                        <a:t>oordinación </a:t>
                      </a:r>
                      <a:r>
                        <a:rPr lang="en-US" sz="1700" b="1" u="sng" strike="noStrike" cap="none"/>
                        <a:t>I</a:t>
                      </a:r>
                      <a:r>
                        <a:rPr lang="en-US" sz="1700" b="1" u="none" strike="noStrike" cap="none"/>
                        <a:t>nter</a:t>
                      </a:r>
                      <a:r>
                        <a:rPr lang="en-US" sz="1700" b="1" u="sng" strike="noStrike" cap="none"/>
                        <a:t>g</a:t>
                      </a:r>
                      <a:r>
                        <a:rPr lang="en-US" sz="1700" b="1" u="none" strike="noStrike" cap="none"/>
                        <a:t>ubernamental</a:t>
                      </a:r>
                      <a:r>
                        <a:rPr lang="en-US" sz="1700" u="none" strike="noStrike" cap="none"/>
                        <a:t>, lo que indica que su membresía está conformada por </a:t>
                      </a:r>
                      <a:r>
                        <a:rPr lang="en-US" sz="1700" u="sng" strike="noStrike" cap="none"/>
                        <a:t>gobiernos nacionales </a:t>
                      </a:r>
                      <a:r>
                        <a:rPr lang="en-US" sz="1700" u="none" strike="noStrike" cap="none"/>
                        <a:t>y </a:t>
                      </a:r>
                      <a:r>
                        <a:rPr lang="en-US" sz="1700" u="sng" strike="noStrike" cap="none"/>
                        <a:t>organizaciones intergubernamentales</a:t>
                      </a:r>
                      <a:r>
                        <a:rPr lang="en-US" sz="1700" u="none" strike="noStrike" cap="none"/>
                        <a:t>.</a:t>
                      </a:r>
                      <a:endParaRPr sz="1700" u="none" strike="noStrike" cap="none"/>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700"/>
                        <a:t>Asocacion</a:t>
                      </a:r>
                      <a:r>
                        <a:rPr lang="en-US" sz="1700" u="none" strike="noStrike" cap="none"/>
                        <a:t> PROCARIBE</a:t>
                      </a:r>
                      <a:endParaRPr sz="13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Una </a:t>
                      </a:r>
                      <a:r>
                        <a:rPr lang="en-US" sz="1700" b="1"/>
                        <a:t>asociación </a:t>
                      </a:r>
                      <a:r>
                        <a:rPr lang="en-US" sz="1700" b="1" u="none" strike="noStrike" cap="none"/>
                        <a:t>ampli</a:t>
                      </a:r>
                      <a:r>
                        <a:rPr lang="en-US" sz="1700" b="1"/>
                        <a:t>a </a:t>
                      </a:r>
                      <a:r>
                        <a:rPr lang="en-US" sz="1700" u="none" strike="noStrike" cap="none"/>
                        <a:t>que involucra a partes interesadas de todos los sectores de la sociedad (con el MCIG al centro)</a:t>
                      </a:r>
                      <a:endParaRPr sz="1300" u="none" strike="noStrike" cap="none"/>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PAE PROCARIBE</a:t>
                      </a:r>
                      <a:endParaRPr sz="13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t>El nuevo </a:t>
                      </a:r>
                      <a:r>
                        <a:rPr lang="en-US" sz="1700" b="1" u="none" strike="noStrike" cap="none"/>
                        <a:t>Programa de Acciones Estratégicas (PAE) </a:t>
                      </a:r>
                      <a:r>
                        <a:rPr lang="en-US" sz="1700" u="none" strike="noStrike" cap="none"/>
                        <a:t>a diez años, que será entregado </a:t>
                      </a:r>
                      <a:r>
                        <a:rPr lang="en-US" sz="1700"/>
                        <a:t>al 2025</a:t>
                      </a:r>
                      <a:r>
                        <a:rPr lang="en-US" sz="1700" u="none" strike="noStrike" cap="none"/>
                        <a:t> por el MCIG PROCARIBE (con aportes del consorcio) y abarcando el período 2025-2034</a:t>
                      </a:r>
                      <a:endParaRPr sz="1700" u="none" strike="noStrike" cap="none"/>
                    </a:p>
                    <a:p>
                      <a:pPr marL="0" marR="0" lvl="0" indent="0" algn="l" rtl="0">
                        <a:lnSpc>
                          <a:spcPct val="100000"/>
                        </a:lnSpc>
                        <a:spcBef>
                          <a:spcPts val="0"/>
                        </a:spcBef>
                        <a:spcAft>
                          <a:spcPts val="0"/>
                        </a:spcAft>
                        <a:buClr>
                          <a:srgbClr val="000000"/>
                        </a:buClr>
                        <a:buSzPts val="1800"/>
                        <a:buFont typeface="Arial"/>
                        <a:buNone/>
                      </a:pPr>
                      <a:endParaRPr sz="1700"/>
                    </a:p>
                    <a:p>
                      <a:pPr marL="0" marR="0" lvl="0" indent="0" algn="l" rtl="0">
                        <a:lnSpc>
                          <a:spcPct val="100000"/>
                        </a:lnSpc>
                        <a:spcBef>
                          <a:spcPts val="0"/>
                        </a:spcBef>
                        <a:spcAft>
                          <a:spcPts val="0"/>
                        </a:spcAft>
                        <a:buClr>
                          <a:srgbClr val="000000"/>
                        </a:buClr>
                        <a:buSzPts val="1800"/>
                        <a:buFont typeface="Arial"/>
                        <a:buNone/>
                      </a:pPr>
                      <a:endParaRPr sz="1700"/>
                    </a:p>
                  </a:txBody>
                  <a:tcPr marL="91450" marR="91450" marT="45725" marB="45725" anchor="ctr"/>
                </a:tc>
                <a:extLst>
                  <a:ext uri="{0D108BD9-81ED-4DB2-BD59-A6C34878D82A}">
                    <a16:rowId xmlns:a16="http://schemas.microsoft.com/office/drawing/2014/main" val="10004"/>
                  </a:ext>
                </a:extLst>
              </a:tr>
            </a:tbl>
          </a:graphicData>
        </a:graphic>
      </p:graphicFrame>
      <p:sp>
        <p:nvSpPr>
          <p:cNvPr id="106" name="Google Shape;106;p15"/>
          <p:cNvSpPr txBox="1"/>
          <p:nvPr/>
        </p:nvSpPr>
        <p:spPr>
          <a:xfrm>
            <a:off x="178231" y="100739"/>
            <a:ext cx="3928800" cy="87720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PROCARIBE o PROCARIBE+?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AMBAS!    </a:t>
            </a:r>
            <a:r>
              <a:rPr lang="en-US" sz="1800" b="1" i="1" u="none" strike="noStrike" cap="none">
                <a:solidFill>
                  <a:schemeClr val="dk2"/>
                </a:solidFill>
                <a:latin typeface="Calibri"/>
                <a:ea typeface="Calibri"/>
                <a:cs typeface="Calibri"/>
                <a:sym typeface="Calibri"/>
              </a:rPr>
              <a:t>Les explicamos: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16"/>
          <p:cNvGraphicFramePr/>
          <p:nvPr/>
        </p:nvGraphicFramePr>
        <p:xfrm>
          <a:off x="1027731" y="1549375"/>
          <a:ext cx="7088550" cy="3754170"/>
        </p:xfrm>
        <a:graphic>
          <a:graphicData uri="http://schemas.openxmlformats.org/drawingml/2006/table">
            <a:tbl>
              <a:tblPr firstRow="1" bandRow="1">
                <a:noFill/>
                <a:tableStyleId>{F3BFE2C2-3B7F-442A-A744-AD2AC999AE9B}</a:tableStyleId>
              </a:tblPr>
              <a:tblGrid>
                <a:gridCol w="7088550">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LOS 4 GRANDES COMPONENTES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a:t>D</a:t>
                      </a:r>
                      <a:r>
                        <a:rPr lang="en-US" sz="1800" u="none" strike="noStrike" cap="none"/>
                        <a:t>EL PROYECTO PROCARIBE+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C1.</a:t>
                      </a:r>
                      <a:r>
                        <a:rPr lang="en-US" sz="1800" u="none" strike="noStrike" cap="none"/>
                        <a:t> Mejorada la coordinación y colaboración </a:t>
                      </a:r>
                      <a:r>
                        <a:rPr lang="en-US" sz="1800" b="1" u="none" strike="noStrike" cap="none"/>
                        <a:t>regional</a:t>
                      </a:r>
                      <a:endParaRPr sz="1400" b="1"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C2.</a:t>
                      </a:r>
                      <a:r>
                        <a:rPr lang="en-US" sz="1800" u="none" strike="noStrike" cap="none"/>
                        <a:t> Mejoradas las capacidades </a:t>
                      </a:r>
                      <a:r>
                        <a:rPr lang="en-US" sz="1800" b="1" u="none" strike="noStrike" cap="none"/>
                        <a:t>nacionales</a:t>
                      </a:r>
                      <a:r>
                        <a:rPr lang="en-US" sz="1800" u="none" strike="noStrike" cap="none"/>
                        <a:t> y propiciadas las condiciones </a:t>
                      </a:r>
                      <a:r>
                        <a:rPr lang="en-US" sz="1800"/>
                        <a:t>facilitadoras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C3. Acciones clave de todos los sectores de la sociedad en apoyo a la visión CLME+: un medio ambiente marino saludable que respalde el bienestar humano</a:t>
                      </a:r>
                      <a:r>
                        <a:rPr lang="en-US" sz="1800" u="none" strike="noStrike" cap="none"/>
                        <a:t> (</a:t>
                      </a:r>
                      <a:r>
                        <a:rPr lang="en-US" sz="1800" i="1" u="none" strike="noStrike" cap="none"/>
                        <a:t>con énfasis en economía azul, planificación espacial marina - PEM, áreas marinas protegidas - AMP, pesca sostenible, microfinanciamiento y otros métodos innovadores de financiamiento</a:t>
                      </a: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C4.</a:t>
                      </a:r>
                      <a:r>
                        <a:rPr lang="en-US" sz="1800" u="none" strike="noStrike" cap="none"/>
                        <a:t> </a:t>
                      </a:r>
                      <a:r>
                        <a:rPr lang="en-US" sz="1800" b="1" u="none" strike="noStrike" cap="none"/>
                        <a:t>Gestión regional del conocimiento </a:t>
                      </a:r>
                      <a:r>
                        <a:rPr lang="en-US" sz="1800" u="none" strike="noStrike" cap="none"/>
                        <a:t>e </a:t>
                      </a:r>
                      <a:r>
                        <a:rPr lang="en-US" sz="1800" b="1" u="none" strike="noStrike" cap="none"/>
                        <a:t>infraestructura de datos marinos </a:t>
                      </a:r>
                      <a:r>
                        <a:rPr lang="en-US" sz="1800" u="none" strike="noStrike" cap="none"/>
                        <a:t>+ comunidad global de los Grandes Ecosistemas Marinos (GEM)</a:t>
                      </a: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112" name="Google Shape;112;p16"/>
          <p:cNvSpPr txBox="1"/>
          <p:nvPr/>
        </p:nvSpPr>
        <p:spPr>
          <a:xfrm>
            <a:off x="388434" y="236996"/>
            <a:ext cx="8303100" cy="1139100"/>
          </a:xfrm>
          <a:prstGeom prst="rect">
            <a:avLst/>
          </a:prstGeom>
          <a:solidFill>
            <a:srgbClr val="B7CC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a:solidFill>
                  <a:schemeClr val="dk1"/>
                </a:solidFill>
                <a:latin typeface="Calibri"/>
                <a:ea typeface="Calibri"/>
                <a:cs typeface="Calibri"/>
                <a:sym typeface="Calibri"/>
              </a:rPr>
              <a:t>OBJETIVO DEL PROYECTO: Prote</a:t>
            </a:r>
            <a:r>
              <a:rPr lang="en-US" sz="1700" b="1">
                <a:solidFill>
                  <a:schemeClr val="dk1"/>
                </a:solidFill>
                <a:latin typeface="Calibri"/>
                <a:ea typeface="Calibri"/>
                <a:cs typeface="Calibri"/>
                <a:sym typeface="Calibri"/>
              </a:rPr>
              <a:t>giendo, restaurando y aprovechando el capital natural costero-marino de la region para catalizar inversiones en una Economia Azul pos-covid sostenible y resiliente al cambio climatico</a:t>
            </a:r>
            <a:r>
              <a:rPr lang="en-US" sz="1700" b="1" i="0" u="none" strike="noStrike" cap="none">
                <a:solidFill>
                  <a:schemeClr val="dk1"/>
                </a:solidFill>
                <a:latin typeface="Calibri"/>
                <a:ea typeface="Calibri"/>
                <a:cs typeface="Calibri"/>
                <a:sym typeface="Calibri"/>
              </a:rPr>
              <a:t>, a traves del fort</a:t>
            </a:r>
            <a:r>
              <a:rPr lang="en-US" sz="1700" b="1">
                <a:solidFill>
                  <a:schemeClr val="dk1"/>
                </a:solidFill>
                <a:latin typeface="Calibri"/>
                <a:ea typeface="Calibri"/>
                <a:cs typeface="Calibri"/>
                <a:sym typeface="Calibri"/>
              </a:rPr>
              <a:t>alecimiento de la coordinacion y colaboracion, y la creacion de alianzas amplias de multiples actores</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117" name="Google Shape;117;p17"/>
          <p:cNvGraphicFramePr/>
          <p:nvPr/>
        </p:nvGraphicFramePr>
        <p:xfrm>
          <a:off x="329319" y="422538"/>
          <a:ext cx="8690675" cy="5760750"/>
        </p:xfrm>
        <a:graphic>
          <a:graphicData uri="http://schemas.openxmlformats.org/drawingml/2006/table">
            <a:tbl>
              <a:tblPr firstRow="1" bandRow="1">
                <a:noFill/>
                <a:tableStyleId>{F3BFE2C2-3B7F-442A-A744-AD2AC999AE9B}</a:tableStyleId>
              </a:tblPr>
              <a:tblGrid>
                <a:gridCol w="2235625">
                  <a:extLst>
                    <a:ext uri="{9D8B030D-6E8A-4147-A177-3AD203B41FA5}">
                      <a16:colId xmlns:a16="http://schemas.microsoft.com/office/drawing/2014/main" val="20000"/>
                    </a:ext>
                  </a:extLst>
                </a:gridCol>
                <a:gridCol w="64550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Componentes del Proyecto</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Breve descripción</a:t>
                      </a:r>
                      <a:endParaRPr sz="14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C1.</a:t>
                      </a:r>
                      <a:r>
                        <a:rPr lang="en-US" sz="1800" u="none" strike="noStrike" cap="none"/>
                        <a:t> Mejorada la coordinación y colaboración </a:t>
                      </a:r>
                      <a:r>
                        <a:rPr lang="en-US" sz="1800" b="1" u="none" strike="noStrike" cap="none"/>
                        <a:t>regional</a:t>
                      </a:r>
                      <a:endParaRPr sz="1400" u="none" strike="noStrike" cap="none"/>
                    </a:p>
                  </a:txBody>
                  <a:tcPr marL="91450" marR="91450" marT="45725" marB="45725" anchor="ctr"/>
                </a:tc>
                <a:tc>
                  <a:txBody>
                    <a:bodyPr/>
                    <a:lstStyle/>
                    <a:p>
                      <a:pPr marL="285750" marR="0" lvl="0" indent="-285750" algn="l" rtl="0">
                        <a:lnSpc>
                          <a:spcPct val="100000"/>
                        </a:lnSpc>
                        <a:spcBef>
                          <a:spcPts val="0"/>
                        </a:spcBef>
                        <a:spcAft>
                          <a:spcPts val="0"/>
                        </a:spcAft>
                        <a:buClr>
                          <a:schemeClr val="dk2"/>
                        </a:buClr>
                        <a:buSzPts val="1800"/>
                        <a:buFont typeface="Arial"/>
                        <a:buChar char="•"/>
                      </a:pPr>
                      <a:r>
                        <a:rPr lang="en-US" sz="1800" i="1" u="none" strike="noStrike" cap="none">
                          <a:solidFill>
                            <a:schemeClr val="dk2"/>
                          </a:solidFill>
                          <a:latin typeface="Arial"/>
                          <a:ea typeface="Arial"/>
                          <a:cs typeface="Arial"/>
                          <a:sym typeface="Arial"/>
                        </a:rPr>
                        <a:t>Poner en funcionamiento el </a:t>
                      </a:r>
                      <a:r>
                        <a:rPr lang="en-US" sz="1800" b="1" i="1" u="none" strike="noStrike" cap="none">
                          <a:solidFill>
                            <a:schemeClr val="dk2"/>
                          </a:solidFill>
                          <a:latin typeface="Arial"/>
                          <a:ea typeface="Arial"/>
                          <a:cs typeface="Arial"/>
                          <a:sym typeface="Arial"/>
                        </a:rPr>
                        <a:t>MCIG PROCARIBE</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i="1" u="none" strike="noStrike" cap="none">
                          <a:solidFill>
                            <a:schemeClr val="dk2"/>
                          </a:solidFill>
                          <a:latin typeface="Arial"/>
                          <a:ea typeface="Arial"/>
                          <a:cs typeface="Arial"/>
                          <a:sym typeface="Arial"/>
                        </a:rPr>
                        <a:t>Apoyar la </a:t>
                      </a:r>
                      <a:r>
                        <a:rPr lang="en-US" sz="1800" b="1" i="1" u="none" strike="noStrike" cap="none">
                          <a:solidFill>
                            <a:schemeClr val="dk2"/>
                          </a:solidFill>
                          <a:latin typeface="Arial"/>
                          <a:ea typeface="Arial"/>
                          <a:cs typeface="Arial"/>
                          <a:sym typeface="Arial"/>
                        </a:rPr>
                        <a:t>Asociacion </a:t>
                      </a:r>
                      <a:r>
                        <a:rPr lang="en-US" sz="1800" i="1" u="none" strike="noStrike" cap="none">
                          <a:solidFill>
                            <a:schemeClr val="dk2"/>
                          </a:solidFill>
                          <a:latin typeface="Arial"/>
                          <a:ea typeface="Arial"/>
                          <a:cs typeface="Arial"/>
                          <a:sym typeface="Arial"/>
                        </a:rPr>
                        <a:t>amplia </a:t>
                      </a:r>
                      <a:r>
                        <a:rPr lang="en-US" sz="1800" b="1" i="1" u="none" strike="noStrike" cap="none">
                          <a:solidFill>
                            <a:schemeClr val="dk2"/>
                          </a:solidFill>
                          <a:latin typeface="Arial"/>
                          <a:ea typeface="Arial"/>
                          <a:cs typeface="Arial"/>
                          <a:sym typeface="Arial"/>
                        </a:rPr>
                        <a:t>PROCARIBE</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1" i="1" u="none" strike="noStrike" cap="none">
                          <a:solidFill>
                            <a:schemeClr val="dk2"/>
                          </a:solidFill>
                          <a:latin typeface="Arial"/>
                          <a:ea typeface="Arial"/>
                          <a:cs typeface="Arial"/>
                          <a:sym typeface="Arial"/>
                        </a:rPr>
                        <a:t>Continuar </a:t>
                      </a:r>
                      <a:r>
                        <a:rPr lang="en-US" sz="1800" i="1" u="none" strike="noStrike" cap="none">
                          <a:solidFill>
                            <a:schemeClr val="dk2"/>
                          </a:solidFill>
                          <a:latin typeface="Arial"/>
                          <a:ea typeface="Arial"/>
                          <a:cs typeface="Arial"/>
                          <a:sym typeface="Arial"/>
                        </a:rPr>
                        <a:t>apoyando y monitoreando la implementación del </a:t>
                      </a:r>
                      <a:r>
                        <a:rPr lang="en-US" sz="1800" b="1" i="1" u="none" strike="noStrike" cap="none">
                          <a:solidFill>
                            <a:schemeClr val="dk2"/>
                          </a:solidFill>
                          <a:latin typeface="Arial"/>
                          <a:ea typeface="Arial"/>
                          <a:cs typeface="Arial"/>
                          <a:sym typeface="Arial"/>
                        </a:rPr>
                        <a:t>“PAE CLME+” 2015-2024 </a:t>
                      </a:r>
                      <a:r>
                        <a:rPr lang="en-US" sz="1800" i="1" u="none" strike="noStrike" cap="none">
                          <a:solidFill>
                            <a:schemeClr val="dk2"/>
                          </a:solidFill>
                          <a:latin typeface="Arial"/>
                          <a:ea typeface="Arial"/>
                          <a:cs typeface="Arial"/>
                          <a:sym typeface="Arial"/>
                        </a:rPr>
                        <a:t>y los planes de acción asociados</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i="1" u="none" strike="noStrike" cap="none">
                          <a:solidFill>
                            <a:schemeClr val="dk2"/>
                          </a:solidFill>
                          <a:latin typeface="Arial"/>
                          <a:ea typeface="Arial"/>
                          <a:cs typeface="Arial"/>
                          <a:sym typeface="Arial"/>
                        </a:rPr>
                        <a:t>Desarrollo del </a:t>
                      </a:r>
                      <a:r>
                        <a:rPr lang="en-US" sz="1800" b="1" i="1" u="none" strike="noStrike" cap="none">
                          <a:solidFill>
                            <a:schemeClr val="dk2"/>
                          </a:solidFill>
                          <a:latin typeface="Arial"/>
                          <a:ea typeface="Arial"/>
                          <a:cs typeface="Arial"/>
                          <a:sym typeface="Arial"/>
                        </a:rPr>
                        <a:t>nuevo "PAE Multiactores PROCARIBE" 2025-2034</a:t>
                      </a:r>
                      <a:endParaRPr sz="1800" b="1" i="1" u="none" strike="noStrike" cap="none">
                        <a:solidFill>
                          <a:schemeClr val="dk2"/>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C2.</a:t>
                      </a:r>
                      <a:r>
                        <a:rPr lang="en-US" sz="1800" u="none" strike="noStrike" cap="none"/>
                        <a:t> Mejoradas las capacidades </a:t>
                      </a:r>
                      <a:r>
                        <a:rPr lang="en-US" sz="1800" b="1" u="none" strike="noStrike" cap="none"/>
                        <a:t>nacionales</a:t>
                      </a:r>
                      <a:r>
                        <a:rPr lang="en-US" sz="1800" u="none" strike="noStrike" cap="none"/>
                        <a:t> y propiciadas las condiciones facilitador</a:t>
                      </a:r>
                      <a:r>
                        <a:rPr lang="en-US" sz="1800"/>
                        <a:t>as</a:t>
                      </a:r>
                      <a:endParaRPr sz="1400" u="none" strike="noStrike" cap="none"/>
                    </a:p>
                  </a:txBody>
                  <a:tcPr marL="91450" marR="91450" marT="45725" marB="45725" anchor="ctr"/>
                </a:tc>
                <a:tc>
                  <a:txBody>
                    <a:bodyPr/>
                    <a:lstStyle/>
                    <a:p>
                      <a:pPr marL="285750" marR="0" lvl="0" indent="-285750" algn="l" rtl="0">
                        <a:lnSpc>
                          <a:spcPct val="100000"/>
                        </a:lnSpc>
                        <a:spcBef>
                          <a:spcPts val="0"/>
                        </a:spcBef>
                        <a:spcAft>
                          <a:spcPts val="0"/>
                        </a:spcAft>
                        <a:buClr>
                          <a:schemeClr val="dk2"/>
                        </a:buClr>
                        <a:buSzPts val="1800"/>
                        <a:buFont typeface="Arial"/>
                        <a:buChar char="•"/>
                      </a:pPr>
                      <a:r>
                        <a:rPr lang="en-US" sz="1800" b="1" i="1" u="none" strike="noStrike" cap="none">
                          <a:solidFill>
                            <a:srgbClr val="366092"/>
                          </a:solidFill>
                          <a:latin typeface="Arial"/>
                          <a:ea typeface="Arial"/>
                          <a:cs typeface="Arial"/>
                          <a:sym typeface="Arial"/>
                        </a:rPr>
                        <a:t>Comités Nacionales Intersectoriales (CNI</a:t>
                      </a:r>
                      <a:r>
                        <a:rPr lang="en-US" sz="1800" b="1" i="1">
                          <a:solidFill>
                            <a:srgbClr val="366092"/>
                          </a:solidFill>
                          <a:latin typeface="Arial"/>
                          <a:ea typeface="Arial"/>
                          <a:cs typeface="Arial"/>
                          <a:sym typeface="Arial"/>
                        </a:rPr>
                        <a:t>’s</a:t>
                      </a:r>
                      <a:r>
                        <a:rPr lang="en-US" sz="1800" b="1" i="1" u="none" strike="noStrike" cap="none">
                          <a:solidFill>
                            <a:srgbClr val="366092"/>
                          </a:solidFill>
                          <a:latin typeface="Arial"/>
                          <a:ea typeface="Arial"/>
                          <a:cs typeface="Arial"/>
                          <a:sym typeface="Arial"/>
                        </a:rPr>
                        <a:t>) </a:t>
                      </a:r>
                      <a:r>
                        <a:rPr lang="en-US" sz="1800" i="1" u="none" strike="noStrike" cap="none">
                          <a:solidFill>
                            <a:srgbClr val="366092"/>
                          </a:solidFill>
                          <a:latin typeface="Arial"/>
                          <a:ea typeface="Arial"/>
                          <a:cs typeface="Arial"/>
                          <a:sym typeface="Arial"/>
                        </a:rPr>
                        <a:t>adecuadamente </a:t>
                      </a:r>
                      <a:r>
                        <a:rPr lang="en-US" sz="1800" b="1" i="1" u="none" strike="noStrike" cap="none">
                          <a:solidFill>
                            <a:srgbClr val="366092"/>
                          </a:solidFill>
                          <a:latin typeface="Arial"/>
                          <a:ea typeface="Arial"/>
                          <a:cs typeface="Arial"/>
                          <a:sym typeface="Arial"/>
                        </a:rPr>
                        <a:t>conectados con el MCIG regional </a:t>
                      </a:r>
                      <a:r>
                        <a:rPr lang="en-US" sz="1800" i="1" u="none" strike="noStrike" cap="none">
                          <a:solidFill>
                            <a:srgbClr val="366092"/>
                          </a:solidFill>
                          <a:latin typeface="Arial"/>
                          <a:ea typeface="Arial"/>
                          <a:cs typeface="Arial"/>
                          <a:sym typeface="Arial"/>
                        </a:rPr>
                        <a:t>y apoyando procesos nacionales relevantes.</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b="1" i="1">
                          <a:solidFill>
                            <a:srgbClr val="366092"/>
                          </a:solidFill>
                          <a:latin typeface="Arial"/>
                          <a:ea typeface="Arial"/>
                          <a:cs typeface="Arial"/>
                          <a:sym typeface="Arial"/>
                        </a:rPr>
                        <a:t>Evaluacion de </a:t>
                      </a:r>
                      <a:r>
                        <a:rPr lang="en-US" sz="1800" b="1" i="1" u="none" strike="noStrike" cap="none">
                          <a:solidFill>
                            <a:srgbClr val="366092"/>
                          </a:solidFill>
                          <a:latin typeface="Arial"/>
                          <a:ea typeface="Arial"/>
                          <a:cs typeface="Arial"/>
                          <a:sym typeface="Arial"/>
                        </a:rPr>
                        <a:t>Alcance de la Economía Azul </a:t>
                      </a:r>
                      <a:r>
                        <a:rPr lang="en-US" sz="1800" i="1" u="none" strike="noStrike" cap="none">
                          <a:solidFill>
                            <a:srgbClr val="366092"/>
                          </a:solidFill>
                          <a:latin typeface="Arial"/>
                          <a:ea typeface="Arial"/>
                          <a:cs typeface="Arial"/>
                          <a:sym typeface="Arial"/>
                        </a:rPr>
                        <a:t>a nivel nacional + </a:t>
                      </a:r>
                      <a:r>
                        <a:rPr lang="en-US" sz="1800" b="1" i="1" u="none" strike="noStrike" cap="none">
                          <a:solidFill>
                            <a:srgbClr val="366092"/>
                          </a:solidFill>
                          <a:latin typeface="Arial"/>
                          <a:ea typeface="Arial"/>
                          <a:cs typeface="Arial"/>
                          <a:sym typeface="Arial"/>
                        </a:rPr>
                        <a:t>Informe del estado del ambiente marino (SOMEE) </a:t>
                      </a:r>
                      <a:r>
                        <a:rPr lang="en-US" sz="1800" i="1" u="none" strike="noStrike" cap="none">
                          <a:solidFill>
                            <a:srgbClr val="366092"/>
                          </a:solidFill>
                          <a:latin typeface="Arial"/>
                          <a:ea typeface="Arial"/>
                          <a:cs typeface="Arial"/>
                          <a:sym typeface="Arial"/>
                        </a:rPr>
                        <a:t>(mínimo 5 países)</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Font typeface="Arial"/>
                        <a:buChar char="•"/>
                      </a:pPr>
                      <a:r>
                        <a:rPr lang="en-US" sz="1800" i="1" u="none" strike="noStrike" cap="none">
                          <a:solidFill>
                            <a:srgbClr val="366092"/>
                          </a:solidFill>
                          <a:latin typeface="Arial"/>
                          <a:ea typeface="Arial"/>
                          <a:cs typeface="Arial"/>
                          <a:sym typeface="Arial"/>
                        </a:rPr>
                        <a:t>Capacitación y </a:t>
                      </a:r>
                      <a:r>
                        <a:rPr lang="en-US" sz="1800" b="1" i="1" u="none" strike="noStrike" cap="none">
                          <a:solidFill>
                            <a:srgbClr val="366092"/>
                          </a:solidFill>
                          <a:latin typeface="Arial"/>
                          <a:ea typeface="Arial"/>
                          <a:cs typeface="Arial"/>
                          <a:sym typeface="Arial"/>
                        </a:rPr>
                        <a:t>desarrollo de capacidades (PEM, De la fuente al mar, Carbón Azul,...)</a:t>
                      </a:r>
                      <a:endParaRPr>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800"/>
                        <a:buChar char="•"/>
                      </a:pPr>
                      <a:r>
                        <a:rPr lang="en-US" sz="1800" i="1" u="none" strike="noStrike" cap="none">
                          <a:solidFill>
                            <a:srgbClr val="366092"/>
                          </a:solidFill>
                          <a:latin typeface="Arial"/>
                          <a:ea typeface="Arial"/>
                          <a:cs typeface="Arial"/>
                          <a:sym typeface="Arial"/>
                        </a:rPr>
                        <a:t>Apoyar los esfuerzos para incorporar al medio ambiente marino en las </a:t>
                      </a:r>
                      <a:r>
                        <a:rPr lang="en-US" sz="1800" b="1" i="1" u="none" strike="noStrike" cap="none">
                          <a:solidFill>
                            <a:srgbClr val="366092"/>
                          </a:solidFill>
                          <a:latin typeface="Arial"/>
                          <a:ea typeface="Arial"/>
                          <a:cs typeface="Arial"/>
                          <a:sym typeface="Arial"/>
                        </a:rPr>
                        <a:t>Contribuciones Determinadas a Nivel Nacional</a:t>
                      </a:r>
                      <a:r>
                        <a:rPr lang="en-US" sz="1800" i="1" u="none" strike="noStrike" cap="none">
                          <a:solidFill>
                            <a:srgbClr val="366092"/>
                          </a:solidFill>
                          <a:latin typeface="Arial"/>
                          <a:ea typeface="Arial"/>
                          <a:cs typeface="Arial"/>
                          <a:sym typeface="Arial"/>
                        </a:rPr>
                        <a:t>-</a:t>
                      </a:r>
                      <a:r>
                        <a:rPr lang="en-US" sz="1800" i="1">
                          <a:solidFill>
                            <a:srgbClr val="366092"/>
                          </a:solidFill>
                          <a:latin typeface="Arial"/>
                          <a:ea typeface="Arial"/>
                          <a:cs typeface="Arial"/>
                          <a:sym typeface="Arial"/>
                        </a:rPr>
                        <a:t>”NDC”</a:t>
                      </a:r>
                      <a:r>
                        <a:rPr lang="en-US" sz="1800" i="1" u="none" strike="noStrike" cap="none">
                          <a:solidFill>
                            <a:srgbClr val="366092"/>
                          </a:solidFill>
                          <a:latin typeface="Arial"/>
                          <a:ea typeface="Arial"/>
                          <a:cs typeface="Arial"/>
                          <a:sym typeface="Arial"/>
                        </a:rPr>
                        <a:t> 2025 (Carbón Azul, ...)</a:t>
                      </a:r>
                      <a:endParaRPr sz="1800" i="1" u="none" strike="noStrike" cap="none">
                        <a:solidFill>
                          <a:srgbClr val="366092"/>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p18"/>
          <p:cNvGraphicFramePr/>
          <p:nvPr/>
        </p:nvGraphicFramePr>
        <p:xfrm>
          <a:off x="298189" y="154945"/>
          <a:ext cx="8656525" cy="6386830"/>
        </p:xfrm>
        <a:graphic>
          <a:graphicData uri="http://schemas.openxmlformats.org/drawingml/2006/table">
            <a:tbl>
              <a:tblPr firstRow="1" bandRow="1">
                <a:noFill/>
                <a:tableStyleId>{F3BFE2C2-3B7F-442A-A744-AD2AC999AE9B}</a:tableStyleId>
              </a:tblPr>
              <a:tblGrid>
                <a:gridCol w="1952675">
                  <a:extLst>
                    <a:ext uri="{9D8B030D-6E8A-4147-A177-3AD203B41FA5}">
                      <a16:colId xmlns:a16="http://schemas.microsoft.com/office/drawing/2014/main" val="20000"/>
                    </a:ext>
                  </a:extLst>
                </a:gridCol>
                <a:gridCol w="6703850">
                  <a:extLst>
                    <a:ext uri="{9D8B030D-6E8A-4147-A177-3AD203B41FA5}">
                      <a16:colId xmlns:a16="http://schemas.microsoft.com/office/drawing/2014/main" val="20001"/>
                    </a:ext>
                  </a:extLst>
                </a:gridCol>
              </a:tblGrid>
              <a:tr h="579125">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Componentes del Proyecto</a:t>
                      </a:r>
                      <a:endParaRPr sz="12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Breve descripción</a:t>
                      </a:r>
                      <a:endParaRPr sz="1200" u="none" strike="noStrike" cap="none"/>
                    </a:p>
                  </a:txBody>
                  <a:tcPr marL="91450" marR="91450" marT="45725" marB="45725" anchor="ctr"/>
                </a:tc>
                <a:extLst>
                  <a:ext uri="{0D108BD9-81ED-4DB2-BD59-A6C34878D82A}">
                    <a16:rowId xmlns:a16="http://schemas.microsoft.com/office/drawing/2014/main" val="10000"/>
                  </a:ext>
                </a:extLst>
              </a:tr>
              <a:tr h="35052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t>C3. Acciones clave de todos los sectores de la sociedad </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2"/>
                        </a:buClr>
                        <a:buSzPts val="1600"/>
                        <a:buFont typeface="Arial"/>
                        <a:buChar char="•"/>
                      </a:pPr>
                      <a:r>
                        <a:rPr lang="en-US" sz="1600" b="1" i="1" u="none" strike="noStrike" cap="none">
                          <a:solidFill>
                            <a:srgbClr val="366092"/>
                          </a:solidFill>
                        </a:rPr>
                        <a:t>Planes de Economía Azul + Planificación espacial marina (PEM)</a:t>
                      </a:r>
                      <a:r>
                        <a:rPr lang="en-US" sz="1600" i="1" u="none" strike="noStrike" cap="none">
                          <a:solidFill>
                            <a:srgbClr val="366092"/>
                          </a:solidFill>
                        </a:rPr>
                        <a:t> (mínimo </a:t>
                      </a:r>
                      <a:r>
                        <a:rPr lang="en-US" sz="1600" i="1">
                          <a:solidFill>
                            <a:srgbClr val="366092"/>
                          </a:solidFill>
                        </a:rPr>
                        <a:t>8</a:t>
                      </a:r>
                      <a:r>
                        <a:rPr lang="en-US" sz="1600" i="1" u="none" strike="noStrike" cap="none">
                          <a:solidFill>
                            <a:srgbClr val="366092"/>
                          </a:solidFill>
                        </a:rPr>
                        <a:t> países)</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i="1" u="none" strike="noStrike" cap="none">
                          <a:solidFill>
                            <a:srgbClr val="366092"/>
                          </a:solidFill>
                        </a:rPr>
                        <a:t>Áreas Marinas Protegidas (AMP) </a:t>
                      </a:r>
                      <a:r>
                        <a:rPr lang="en-US" sz="1600" i="1" u="none" strike="noStrike" cap="none">
                          <a:solidFill>
                            <a:srgbClr val="366092"/>
                          </a:solidFill>
                        </a:rPr>
                        <a:t>y/u </a:t>
                      </a:r>
                      <a:r>
                        <a:rPr lang="en-US" sz="1600" b="1" i="1" u="none" strike="noStrike" cap="none">
                          <a:solidFill>
                            <a:srgbClr val="366092"/>
                          </a:solidFill>
                        </a:rPr>
                        <a:t>Otras medidas de conservación efectivas basadas en el área</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i="1" u="none" strike="noStrike" cap="none">
                          <a:solidFill>
                            <a:srgbClr val="366092"/>
                          </a:solidFill>
                        </a:rPr>
                        <a:t>Trazabilidad</a:t>
                      </a:r>
                      <a:r>
                        <a:rPr lang="en-US" sz="1600" i="1" u="none" strike="noStrike" cap="none">
                          <a:solidFill>
                            <a:srgbClr val="366092"/>
                          </a:solidFill>
                        </a:rPr>
                        <a:t> de productos </a:t>
                      </a:r>
                      <a:r>
                        <a:rPr lang="en-US" sz="1600" b="1" i="1" u="none" strike="noStrike" cap="none">
                          <a:solidFill>
                            <a:srgbClr val="366092"/>
                          </a:solidFill>
                        </a:rPr>
                        <a:t>pesqueros</a:t>
                      </a:r>
                      <a:r>
                        <a:rPr lang="en-US" sz="1600" i="1" u="none" strike="noStrike" cap="none">
                          <a:solidFill>
                            <a:srgbClr val="366092"/>
                          </a:solidFill>
                        </a:rPr>
                        <a:t> clave</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i="1" u="none" strike="noStrike" cap="none">
                          <a:solidFill>
                            <a:srgbClr val="366092"/>
                          </a:solidFill>
                        </a:rPr>
                        <a:t>Artes y prácticas mejoradas en la </a:t>
                      </a:r>
                      <a:r>
                        <a:rPr lang="en-US" sz="1600" b="1" i="1" u="none" strike="noStrike" cap="none">
                          <a:solidFill>
                            <a:srgbClr val="366092"/>
                          </a:solidFill>
                        </a:rPr>
                        <a:t>pesquería de langosta espinosa</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i="1" u="none" strike="noStrike" cap="none">
                          <a:solidFill>
                            <a:srgbClr val="366092"/>
                          </a:solidFill>
                        </a:rPr>
                        <a:t>Microfinanciamiento </a:t>
                      </a:r>
                      <a:r>
                        <a:rPr lang="en-US" sz="1600" i="1" u="none" strike="noStrike" cap="none">
                          <a:solidFill>
                            <a:srgbClr val="366092"/>
                          </a:solidFill>
                        </a:rPr>
                        <a:t>para la sociedad civil y acciones de apoyo a las MIPYME que avancen en la </a:t>
                      </a:r>
                      <a:r>
                        <a:rPr lang="en-US" sz="1600" b="1" i="1" u="none" strike="noStrike" cap="none">
                          <a:solidFill>
                            <a:srgbClr val="366092"/>
                          </a:solidFill>
                        </a:rPr>
                        <a:t>implementación de las estrategias regionales</a:t>
                      </a:r>
                      <a:r>
                        <a:rPr lang="en-US" sz="1600" i="1" u="none" strike="noStrike" cap="none">
                          <a:solidFill>
                            <a:srgbClr val="366092"/>
                          </a:solidFill>
                        </a:rPr>
                        <a:t>, planes de acción,… (PAE CLME+, "Gente Manejando los Océanos”, PAE para la sociedad civil, Planes de Acción Regionales sobre Hábitats, Contaminación, Pesquerías,…)</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i="1" u="none" strike="noStrike" cap="none">
                          <a:solidFill>
                            <a:srgbClr val="366092"/>
                          </a:solidFill>
                        </a:rPr>
                        <a:t>Mecanismo innovador de financiación privada</a:t>
                      </a:r>
                      <a:endParaRPr sz="1600" b="1" i="1" u="none" strike="noStrike" cap="none">
                        <a:solidFill>
                          <a:srgbClr val="366092"/>
                        </a:solidFill>
                      </a:endParaRPr>
                    </a:p>
                  </a:txBody>
                  <a:tcPr marL="91450" marR="91450" marT="45725" marB="45725"/>
                </a:tc>
                <a:extLst>
                  <a:ext uri="{0D108BD9-81ED-4DB2-BD59-A6C34878D82A}">
                    <a16:rowId xmlns:a16="http://schemas.microsoft.com/office/drawing/2014/main" val="10001"/>
                  </a:ext>
                </a:extLst>
              </a:tr>
              <a:tr h="23025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t>C4.</a:t>
                      </a:r>
                      <a:r>
                        <a:rPr lang="en-US" sz="1600" u="none" strike="noStrike" cap="none"/>
                        <a:t> </a:t>
                      </a:r>
                      <a:r>
                        <a:rPr lang="en-US" sz="1600" b="1" u="none" strike="noStrike" cap="none"/>
                        <a:t>Gestión regional del conocimiento </a:t>
                      </a:r>
                      <a:r>
                        <a:rPr lang="en-US" sz="1600" u="none" strike="noStrike" cap="none"/>
                        <a:t>e </a:t>
                      </a:r>
                      <a:r>
                        <a:rPr lang="en-US" sz="1600" b="1" u="none" strike="noStrike" cap="none"/>
                        <a:t>infraestructura de datos marinos </a:t>
                      </a:r>
                      <a:r>
                        <a:rPr lang="en-US" sz="1600" u="none" strike="noStrike" cap="none"/>
                        <a:t>+ comunidad global de los GEM</a:t>
                      </a:r>
                      <a:endParaRPr sz="1200" u="none" strike="noStrike" cap="none"/>
                    </a:p>
                  </a:txBody>
                  <a:tcPr marL="91450" marR="91450" marT="45725" marB="45725"/>
                </a:tc>
                <a:tc>
                  <a:txBody>
                    <a:bodyPr/>
                    <a:lstStyle/>
                    <a:p>
                      <a:pPr marL="285750" marR="0" lvl="0" indent="-273050" algn="l" rtl="0">
                        <a:lnSpc>
                          <a:spcPct val="100000"/>
                        </a:lnSpc>
                        <a:spcBef>
                          <a:spcPts val="0"/>
                        </a:spcBef>
                        <a:spcAft>
                          <a:spcPts val="0"/>
                        </a:spcAft>
                        <a:buClr>
                          <a:schemeClr val="dk2"/>
                        </a:buClr>
                        <a:buSzPts val="1600"/>
                        <a:buFont typeface="Arial"/>
                        <a:buChar char="•"/>
                      </a:pPr>
                      <a:r>
                        <a:rPr lang="en-US" sz="1600" b="1" u="none" strike="noStrike" cap="none">
                          <a:solidFill>
                            <a:srgbClr val="366092"/>
                          </a:solidFill>
                        </a:rPr>
                        <a:t>HUB PROCARIBE</a:t>
                      </a:r>
                      <a:r>
                        <a:rPr lang="en-US" sz="1600" u="none" strike="noStrike" cap="none">
                          <a:solidFill>
                            <a:srgbClr val="366092"/>
                          </a:solidFill>
                        </a:rPr>
                        <a:t> - Plataforma de Gestión del Conocimiento del MCIG PROCARIBE (apoyado por </a:t>
                      </a:r>
                      <a:r>
                        <a:rPr lang="en-US" sz="1600">
                          <a:solidFill>
                            <a:srgbClr val="366092"/>
                          </a:solidFill>
                        </a:rPr>
                        <a:t>la Asociacion amplia</a:t>
                      </a:r>
                      <a:r>
                        <a:rPr lang="en-US" sz="1600" u="none" strike="noStrike" cap="none">
                          <a:solidFill>
                            <a:srgbClr val="366092"/>
                          </a:solidFill>
                        </a:rPr>
                        <a:t>)</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u="none" strike="noStrike" cap="none">
                          <a:solidFill>
                            <a:srgbClr val="366092"/>
                          </a:solidFill>
                        </a:rPr>
                        <a:t>Construcción de la </a:t>
                      </a:r>
                      <a:r>
                        <a:rPr lang="en-US" sz="1600" b="1" u="none" strike="noStrike" cap="none">
                          <a:solidFill>
                            <a:srgbClr val="366092"/>
                          </a:solidFill>
                        </a:rPr>
                        <a:t>Infraestructura de Datos Marinos </a:t>
                      </a:r>
                      <a:r>
                        <a:rPr lang="en-US" sz="1600" u="none" strike="noStrike" cap="none">
                          <a:solidFill>
                            <a:srgbClr val="366092"/>
                          </a:solidFill>
                        </a:rPr>
                        <a:t>de la región</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u="none" strike="noStrike" cap="none">
                          <a:solidFill>
                            <a:srgbClr val="366092"/>
                          </a:solidFill>
                        </a:rPr>
                        <a:t>SOMEE regional </a:t>
                      </a:r>
                      <a:r>
                        <a:rPr lang="en-US" sz="1600" b="0" u="none" strike="noStrike" cap="none">
                          <a:solidFill>
                            <a:srgbClr val="366092"/>
                          </a:solidFill>
                        </a:rPr>
                        <a:t>totalmente desarrollado y actualizado</a:t>
                      </a:r>
                      <a:r>
                        <a:rPr lang="en-US" sz="1600" b="1" u="none" strike="noStrike" cap="none">
                          <a:solidFill>
                            <a:srgbClr val="366092"/>
                          </a:solidFill>
                        </a:rPr>
                        <a:t>, como apoyo para la elaboracion </a:t>
                      </a:r>
                      <a:r>
                        <a:rPr lang="en-US" sz="1600" b="1">
                          <a:solidFill>
                            <a:srgbClr val="366092"/>
                          </a:solidFill>
                        </a:rPr>
                        <a:t>d</a:t>
                      </a:r>
                      <a:r>
                        <a:rPr lang="en-US" sz="1600" b="1" u="none" strike="noStrike" cap="none">
                          <a:solidFill>
                            <a:srgbClr val="366092"/>
                          </a:solidFill>
                        </a:rPr>
                        <a:t>el nuevo PAE</a:t>
                      </a:r>
                      <a:endParaRPr sz="1200"/>
                    </a:p>
                    <a:p>
                      <a:pPr marL="285750" marR="0" lvl="0" indent="-273050" algn="l" rtl="0">
                        <a:lnSpc>
                          <a:spcPct val="100000"/>
                        </a:lnSpc>
                        <a:spcBef>
                          <a:spcPts val="0"/>
                        </a:spcBef>
                        <a:spcAft>
                          <a:spcPts val="0"/>
                        </a:spcAft>
                        <a:buClr>
                          <a:schemeClr val="dk2"/>
                        </a:buClr>
                        <a:buSzPts val="1600"/>
                        <a:buFont typeface="Arial"/>
                        <a:buChar char="•"/>
                      </a:pPr>
                      <a:r>
                        <a:rPr lang="en-US" sz="1600" b="1">
                          <a:solidFill>
                            <a:srgbClr val="366092"/>
                          </a:solidFill>
                        </a:rPr>
                        <a:t>Colaboracion</a:t>
                      </a:r>
                      <a:r>
                        <a:rPr lang="en-US" sz="1600" b="1" u="none" strike="noStrike" cap="none">
                          <a:solidFill>
                            <a:srgbClr val="366092"/>
                          </a:solidFill>
                        </a:rPr>
                        <a:t> obligatori</a:t>
                      </a:r>
                      <a:r>
                        <a:rPr lang="en-US" sz="1600" b="1">
                          <a:solidFill>
                            <a:srgbClr val="366092"/>
                          </a:solidFill>
                        </a:rPr>
                        <a:t>a</a:t>
                      </a:r>
                      <a:r>
                        <a:rPr lang="en-US" sz="1600" b="1" u="none" strike="noStrike" cap="none">
                          <a:solidFill>
                            <a:srgbClr val="366092"/>
                          </a:solidFill>
                        </a:rPr>
                        <a:t> con IW: LEARN </a:t>
                      </a:r>
                      <a:r>
                        <a:rPr lang="en-US" sz="1600" b="0" u="none" strike="noStrike" cap="none">
                          <a:solidFill>
                            <a:srgbClr val="366092"/>
                          </a:solidFill>
                        </a:rPr>
                        <a:t>(intercambio global entre proyectos de los GEM) + demostrar liderazgo regional / innovación piloto</a:t>
                      </a:r>
                      <a:endParaRPr sz="1600" b="0" u="none" strike="noStrike" cap="none">
                        <a:solidFill>
                          <a:srgbClr val="366092"/>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854B4791E1DD4595AED9181FF3E0AC" ma:contentTypeVersion="15" ma:contentTypeDescription="Crear nuevo documento." ma:contentTypeScope="" ma:versionID="8ad0b37bb026fbdefca4e40cfd4a6782">
  <xsd:schema xmlns:xsd="http://www.w3.org/2001/XMLSchema" xmlns:xs="http://www.w3.org/2001/XMLSchema" xmlns:p="http://schemas.microsoft.com/office/2006/metadata/properties" xmlns:ns2="a424c09d-1c4b-4251-b77b-679941b6a2cf" xmlns:ns3="73d948e2-3334-4276-919a-d2d4df259862" targetNamespace="http://schemas.microsoft.com/office/2006/metadata/properties" ma:root="true" ma:fieldsID="da03a7e87252bfca4a64859879f62f2d" ns2:_="" ns3:_="">
    <xsd:import namespace="a424c09d-1c4b-4251-b77b-679941b6a2cf"/>
    <xsd:import namespace="73d948e2-3334-4276-919a-d2d4df25986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4c09d-1c4b-4251-b77b-679941b6a2c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7beb968c-8ea1-4092-bc4f-c671fdfc68c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d948e2-3334-4276-919a-d2d4df25986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c6df33-0594-474a-b6a2-f9fd839c9c7e}" ma:internalName="TaxCatchAll" ma:showField="CatchAllData" ma:web="73d948e2-3334-4276-919a-d2d4df2598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24c09d-1c4b-4251-b77b-679941b6a2cf">
      <Terms xmlns="http://schemas.microsoft.com/office/infopath/2007/PartnerControls"/>
    </lcf76f155ced4ddcb4097134ff3c332f>
    <TaxCatchAll xmlns="73d948e2-3334-4276-919a-d2d4df259862" xsi:nil="true"/>
  </documentManagement>
</p:properties>
</file>

<file path=customXml/itemProps1.xml><?xml version="1.0" encoding="utf-8"?>
<ds:datastoreItem xmlns:ds="http://schemas.openxmlformats.org/officeDocument/2006/customXml" ds:itemID="{CBFC7BD4-B6F5-4D2D-983C-2C88D5B1FB9F}"/>
</file>

<file path=customXml/itemProps2.xml><?xml version="1.0" encoding="utf-8"?>
<ds:datastoreItem xmlns:ds="http://schemas.openxmlformats.org/officeDocument/2006/customXml" ds:itemID="{9C339C7B-1A72-47D0-A9F8-125EFE3D15D6}"/>
</file>

<file path=customXml/itemProps3.xml><?xml version="1.0" encoding="utf-8"?>
<ds:datastoreItem xmlns:ds="http://schemas.openxmlformats.org/officeDocument/2006/customXml" ds:itemID="{F53C19CF-8C88-4E69-B03A-45DD783128D3}"/>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Presentación en pantalla (4:3)</PresentationFormat>
  <Paragraphs>105</Paragraphs>
  <Slides>13</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Gill Sans</vt:lpstr>
      <vt:lpstr>Merriweather Sans</vt:lpstr>
      <vt:lpstr>Noto Sans Symbols</vt:lpstr>
      <vt:lpstr>Avenir</vt:lpstr>
      <vt:lpstr>Calibri</vt:lpstr>
      <vt:lpstr>Arial</vt:lpstr>
      <vt:lpstr>Arimo</vt: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Nina Lysenko</dc:creator>
  <cp:lastModifiedBy>Nina Lysenko</cp:lastModifiedBy>
  <cp:revision>2</cp:revision>
  <dcterms:modified xsi:type="dcterms:W3CDTF">2021-02-22T20:32:23Z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0x010100CA854B4791E1DD4595AED9181FF3E0AC</vt:lpwstr>
  </property>
</Properties>
</file>